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8" r:id="rId2"/>
    <p:sldId id="260" r:id="rId3"/>
    <p:sldId id="259" r:id="rId4"/>
    <p:sldId id="261" r:id="rId5"/>
    <p:sldId id="264" r:id="rId6"/>
    <p:sldId id="265" r:id="rId7"/>
    <p:sldId id="266" r:id="rId8"/>
    <p:sldId id="267" r:id="rId9"/>
    <p:sldId id="276" r:id="rId10"/>
    <p:sldId id="269" r:id="rId11"/>
    <p:sldId id="270" r:id="rId12"/>
    <p:sldId id="271" r:id="rId13"/>
    <p:sldId id="272" r:id="rId14"/>
    <p:sldId id="277" r:id="rId15"/>
    <p:sldId id="278" r:id="rId16"/>
    <p:sldId id="279" r:id="rId17"/>
    <p:sldId id="280" r:id="rId18"/>
    <p:sldId id="263" r:id="rId19"/>
    <p:sldId id="311" r:id="rId20"/>
    <p:sldId id="282" r:id="rId21"/>
    <p:sldId id="275" r:id="rId22"/>
    <p:sldId id="308" r:id="rId23"/>
    <p:sldId id="268" r:id="rId24"/>
    <p:sldId id="283" r:id="rId25"/>
    <p:sldId id="284" r:id="rId26"/>
    <p:sldId id="262" r:id="rId27"/>
    <p:sldId id="285" r:id="rId28"/>
    <p:sldId id="288" r:id="rId29"/>
    <p:sldId id="286" r:id="rId30"/>
    <p:sldId id="291" r:id="rId31"/>
    <p:sldId id="289" r:id="rId32"/>
    <p:sldId id="290" r:id="rId33"/>
    <p:sldId id="292" r:id="rId34"/>
    <p:sldId id="300" r:id="rId35"/>
    <p:sldId id="301" r:id="rId36"/>
    <p:sldId id="302" r:id="rId37"/>
    <p:sldId id="305" r:id="rId38"/>
    <p:sldId id="303" r:id="rId39"/>
    <p:sldId id="306" r:id="rId40"/>
    <p:sldId id="304" r:id="rId41"/>
    <p:sldId id="307" r:id="rId42"/>
    <p:sldId id="299" r:id="rId43"/>
    <p:sldId id="296" r:id="rId44"/>
    <p:sldId id="294" r:id="rId45"/>
    <p:sldId id="297" r:id="rId46"/>
    <p:sldId id="293" r:id="rId47"/>
    <p:sldId id="298" r:id="rId48"/>
    <p:sldId id="295" r:id="rId49"/>
    <p:sldId id="309" r:id="rId50"/>
    <p:sldId id="31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4660"/>
  </p:normalViewPr>
  <p:slideViewPr>
    <p:cSldViewPr snapToGrid="0">
      <p:cViewPr varScale="1">
        <p:scale>
          <a:sx n="108" d="100"/>
          <a:sy n="108" d="100"/>
        </p:scale>
        <p:origin x="64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260B83-3CED-4035-BB9C-961046DBC2FC}" type="datetimeFigureOut">
              <a:rPr lang="en-US" smtClean="0"/>
              <a:t>9/2/2023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6BF8E-51B2-4E96-8B13-D0CC28433B04}" type="slidenum">
              <a:rPr lang="en-US" smtClean="0"/>
              <a:t>‹#›</a:t>
            </a:fld>
            <a:endParaRPr lang="en-US"/>
          </a:p>
        </p:txBody>
      </p:sp>
    </p:spTree>
    <p:extLst>
      <p:ext uri="{BB962C8B-B14F-4D97-AF65-F5344CB8AC3E}">
        <p14:creationId xmlns:p14="http://schemas.microsoft.com/office/powerpoint/2010/main" val="3203505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6BF8E-51B2-4E96-8B13-D0CC28433B04}" type="slidenum">
              <a:rPr lang="en-US" smtClean="0"/>
              <a:t>16</a:t>
            </a:fld>
            <a:endParaRPr lang="en-US"/>
          </a:p>
        </p:txBody>
      </p:sp>
    </p:spTree>
    <p:extLst>
      <p:ext uri="{BB962C8B-B14F-4D97-AF65-F5344CB8AC3E}">
        <p14:creationId xmlns:p14="http://schemas.microsoft.com/office/powerpoint/2010/main" val="392877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hyperlink" Target="mailto:https://doi.org/10.21227/fesz-dm97" TargetMode="External"/><Relationship Id="rId7" Type="http://schemas.openxmlformats.org/officeDocument/2006/relationships/hyperlink" Target="http://www.sciencedirect.com/science/article/pii/S0167404811001672" TargetMode="External"/><Relationship Id="rId2" Type="http://schemas.openxmlformats.org/officeDocument/2006/relationships/hyperlink" Target="https://staff.itee.uq.edu.au/marius/NIDS_datasets/" TargetMode="External"/><Relationship Id="rId1" Type="http://schemas.openxmlformats.org/officeDocument/2006/relationships/slideLayout" Target="../slideLayouts/slideLayout2.xml"/><Relationship Id="rId6" Type="http://schemas.openxmlformats.org/officeDocument/2006/relationships/hyperlink" Target="https://doi.org/https:/doi.org/10.1016/j.cose.2011.12.012" TargetMode="External"/><Relationship Id="rId5" Type="http://schemas.openxmlformats.org/officeDocument/2006/relationships/hyperlink" Target="https://www.cisco.com/en/US/technologies/tk648/tk362/technologies_" TargetMode="External"/><Relationship Id="rId4" Type="http://schemas.openxmlformats.org/officeDocument/2006/relationships/hyperlink" Target="mailto:http://dx.doi.org/10.21227/fesz-dm9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67054"/>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925404" y="2416121"/>
            <a:ext cx="836136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a:solidFill>
                  <a:schemeClr val="bg1"/>
                </a:solidFill>
                <a:latin typeface="Calibri"/>
                <a:ea typeface="Calibri"/>
                <a:cs typeface="Calibri"/>
              </a:rPr>
              <a:t>Network Intrusion Detection System</a:t>
            </a:r>
          </a:p>
          <a:p>
            <a:pPr algn="l"/>
            <a:endParaRPr lang="en-US">
              <a:ea typeface="Calibri"/>
              <a:cs typeface="Calibri"/>
            </a:endParaRPr>
          </a:p>
        </p:txBody>
      </p:sp>
    </p:spTree>
    <p:extLst>
      <p:ext uri="{BB962C8B-B14F-4D97-AF65-F5344CB8AC3E}">
        <p14:creationId xmlns:p14="http://schemas.microsoft.com/office/powerpoint/2010/main" val="3276817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chemeClr val="accent1">
                    <a:lumMod val="50000"/>
                  </a:schemeClr>
                </a:solidFill>
                <a:ea typeface="+mn-lt"/>
                <a:cs typeface="+mn-lt"/>
              </a:rPr>
              <a:t>Dataset Description</a:t>
            </a:r>
            <a:endParaRPr lang="en-US" dirty="0">
              <a:solidFill>
                <a:schemeClr val="accent1">
                  <a:lumMod val="50000"/>
                </a:schemeClr>
              </a:solidFill>
            </a:endParaRPr>
          </a:p>
          <a:p>
            <a:pPr algn="ct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Due to the complexity in obtaining real-world labelled benign and attack network flows, researchers have generated benchmark NIDS datasets. They are made publicly available to be used in the training and testing stages of the proposed ML detection model.</a:t>
            </a:r>
            <a:endParaRPr lang="en-US" dirty="0">
              <a:ea typeface="+mn-lt"/>
              <a:cs typeface="+mn-lt"/>
            </a:endParaRPr>
          </a:p>
          <a:p>
            <a:r>
              <a:rPr lang="en-US" sz="2000" dirty="0">
                <a:ea typeface="+mn-lt"/>
                <a:cs typeface="+mn-lt"/>
              </a:rPr>
              <a:t>This dataset reflect real network benign behavior combined with synthetic attack scenarios .</a:t>
            </a:r>
            <a:endParaRPr lang="en-US"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1750852" y="3512801"/>
            <a:ext cx="89927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Our data is used by </a:t>
            </a:r>
            <a:r>
              <a:rPr lang="en-US" b="1" dirty="0">
                <a:ea typeface="+mn-lt"/>
                <a:cs typeface="+mn-lt"/>
              </a:rPr>
              <a:t>University of Queensland, Brisbane QLD 4072, Australia and University of New South Wales, Canberra ACT 2612, Australia</a:t>
            </a:r>
          </a:p>
          <a:p>
            <a:r>
              <a:rPr lang="en-US" b="1" dirty="0">
                <a:ea typeface="+mn-lt"/>
                <a:cs typeface="+mn-lt"/>
              </a:rPr>
              <a:t>And this data is a subset of big data used , the big data has many data sets inside it , and this data is one type of it t's called NF-Ton-IoT, Its about 1,379,274 and 14 feature.</a:t>
            </a:r>
          </a:p>
        </p:txBody>
      </p:sp>
      <p:pic>
        <p:nvPicPr>
          <p:cNvPr id="8" name="Picture 7">
            <a:extLst>
              <a:ext uri="{FF2B5EF4-FFF2-40B4-BE49-F238E27FC236}">
                <a16:creationId xmlns:a16="http://schemas.microsoft.com/office/drawing/2014/main" id="{48AD7028-1485-F958-CC05-72D035FC59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5205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602899" y="214516"/>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chemeClr val="accent1">
                    <a:lumMod val="50000"/>
                  </a:schemeClr>
                </a:solidFill>
                <a:ea typeface="+mn-lt"/>
                <a:cs typeface="+mn-lt"/>
              </a:rPr>
              <a:t>Dataset Description</a:t>
            </a:r>
            <a:endParaRPr lang="en-US"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38937" y="1213510"/>
            <a:ext cx="999930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NF-</a:t>
            </a:r>
            <a:r>
              <a:rPr lang="en-US" sz="2000" dirty="0" err="1">
                <a:ea typeface="+mn-lt"/>
                <a:cs typeface="+mn-lt"/>
              </a:rPr>
              <a:t>ToN</a:t>
            </a:r>
            <a:r>
              <a:rPr lang="en-US" sz="2000" dirty="0">
                <a:ea typeface="+mn-lt"/>
                <a:cs typeface="+mn-lt"/>
              </a:rPr>
              <a:t>-IoT- A recent heterogeneous dataset released in 2020  that includes telemetry data of Internet of Things (IoT) services, network traffic of IoT networks and operating system logs. In this paper, we utilize the portion containing network traffic flows. The dataset is made up of a large number of attack scenarios conducted in a realistic representation of a medium-scale network at the Cyber Range Lab by ACCS.</a:t>
            </a:r>
            <a:endParaRPr lang="en-US" sz="2000"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1738937" y="3429000"/>
            <a:ext cx="61904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 </a:t>
            </a:r>
            <a:r>
              <a:rPr lang="en-US" b="1" dirty="0">
                <a:ea typeface="+mn-lt"/>
                <a:cs typeface="+mn-lt"/>
              </a:rPr>
              <a:t>The total number of data flows is 1,379,274 out of which 1,108,995 (80.4%) are attack samples and 270,279(19.6%) are benign ones, the table below lists and defines the distribution of the NF-</a:t>
            </a:r>
            <a:r>
              <a:rPr lang="en-US" b="1" dirty="0" err="1">
                <a:ea typeface="+mn-lt"/>
                <a:cs typeface="+mn-lt"/>
              </a:rPr>
              <a:t>ToN</a:t>
            </a:r>
            <a:r>
              <a:rPr lang="en-US" b="1" dirty="0">
                <a:ea typeface="+mn-lt"/>
                <a:cs typeface="+mn-lt"/>
              </a:rPr>
              <a:t>-IoT dataset.</a:t>
            </a:r>
            <a:endParaRPr lang="en-US" b="1" dirty="0"/>
          </a:p>
        </p:txBody>
      </p:sp>
      <p:pic>
        <p:nvPicPr>
          <p:cNvPr id="9" name="Picture 8" descr="A screenshot of a computer screen&#10;&#10;Description automatically generated">
            <a:extLst>
              <a:ext uri="{FF2B5EF4-FFF2-40B4-BE49-F238E27FC236}">
                <a16:creationId xmlns:a16="http://schemas.microsoft.com/office/drawing/2014/main" id="{1A26D094-D55F-3C95-D801-44FCE0308531}"/>
              </a:ext>
            </a:extLst>
          </p:cNvPr>
          <p:cNvPicPr>
            <a:picLocks noChangeAspect="1"/>
          </p:cNvPicPr>
          <p:nvPr/>
        </p:nvPicPr>
        <p:blipFill rotWithShape="1">
          <a:blip r:embed="rId3"/>
          <a:srcRect l="15987" t="7042" r="14734" b="9859"/>
          <a:stretch/>
        </p:blipFill>
        <p:spPr>
          <a:xfrm>
            <a:off x="8137909" y="2641668"/>
            <a:ext cx="3600330" cy="4095670"/>
          </a:xfrm>
          <a:prstGeom prst="rect">
            <a:avLst/>
          </a:prstGeom>
        </p:spPr>
      </p:pic>
    </p:spTree>
    <p:extLst>
      <p:ext uri="{BB962C8B-B14F-4D97-AF65-F5344CB8AC3E}">
        <p14:creationId xmlns:p14="http://schemas.microsoft.com/office/powerpoint/2010/main" val="3138491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163709" y="367125"/>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chemeClr val="accent1">
                    <a:lumMod val="50000"/>
                  </a:schemeClr>
                </a:solidFill>
                <a:ea typeface="+mn-lt"/>
                <a:cs typeface="+mn-lt"/>
              </a:rPr>
              <a:t>Feature Description</a:t>
            </a:r>
            <a:endParaRPr lang="en-US" dirty="0">
              <a:solidFill>
                <a:schemeClr val="accent1">
                  <a:lumMod val="50000"/>
                </a:schemeClr>
              </a:solidFill>
            </a:endParaRPr>
          </a:p>
          <a:p>
            <a:pPr>
              <a:spcAft>
                <a:spcPts val="500"/>
              </a:spcAft>
            </a:pPr>
            <a:endParaRPr lang="en-US" sz="2000" dirty="0">
              <a:ea typeface="Calibri"/>
              <a:cs typeface="Calibri"/>
            </a:endParaRPr>
          </a:p>
        </p:txBody>
      </p:sp>
      <p:pic>
        <p:nvPicPr>
          <p:cNvPr id="8" name="Picture 7" descr="A screenshot of a computer&#10;&#10;Description automatically generated">
            <a:extLst>
              <a:ext uri="{FF2B5EF4-FFF2-40B4-BE49-F238E27FC236}">
                <a16:creationId xmlns:a16="http://schemas.microsoft.com/office/drawing/2014/main" id="{80CBFDD1-3F80-A1FB-D8FF-E00D886A0E83}"/>
              </a:ext>
            </a:extLst>
          </p:cNvPr>
          <p:cNvPicPr>
            <a:picLocks noChangeAspect="1"/>
          </p:cNvPicPr>
          <p:nvPr/>
        </p:nvPicPr>
        <p:blipFill rotWithShape="1">
          <a:blip r:embed="rId3"/>
          <a:srcRect l="28630" t="42417" r="33039" b="21682"/>
          <a:stretch/>
        </p:blipFill>
        <p:spPr>
          <a:xfrm>
            <a:off x="2175193" y="1393029"/>
            <a:ext cx="8253947" cy="4071941"/>
          </a:xfrm>
          <a:prstGeom prst="rect">
            <a:avLst/>
          </a:prstGeom>
        </p:spPr>
      </p:pic>
      <p:pic>
        <p:nvPicPr>
          <p:cNvPr id="11" name="Picture 10">
            <a:extLst>
              <a:ext uri="{FF2B5EF4-FFF2-40B4-BE49-F238E27FC236}">
                <a16:creationId xmlns:a16="http://schemas.microsoft.com/office/drawing/2014/main" id="{DE4F0CED-D709-AB3A-5D47-8D408A3C46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814157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164726" y="367125"/>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chemeClr val="accent1">
                    <a:lumMod val="50000"/>
                  </a:schemeClr>
                </a:solidFill>
                <a:ea typeface="+mn-lt"/>
                <a:cs typeface="+mn-lt"/>
              </a:rPr>
              <a:t>Feature Description</a:t>
            </a:r>
            <a:endParaRPr lang="en-US" dirty="0">
              <a:solidFill>
                <a:schemeClr val="accent1">
                  <a:lumMod val="50000"/>
                </a:schemeClr>
              </a:solidFill>
            </a:endParaRPr>
          </a:p>
          <a:p>
            <a:pPr algn="ctr">
              <a:spcAft>
                <a:spcPts val="500"/>
              </a:spcAft>
            </a:pPr>
            <a:endParaRPr lang="en-US" sz="2000" dirty="0">
              <a:ea typeface="Calibri"/>
              <a:cs typeface="Calibri"/>
            </a:endParaRPr>
          </a:p>
        </p:txBody>
      </p:sp>
      <p:pic>
        <p:nvPicPr>
          <p:cNvPr id="9" name="Picture 8" descr="A screenshot of a computer error&#10;&#10;Description automatically generated">
            <a:extLst>
              <a:ext uri="{FF2B5EF4-FFF2-40B4-BE49-F238E27FC236}">
                <a16:creationId xmlns:a16="http://schemas.microsoft.com/office/drawing/2014/main" id="{F7AF0499-3139-4279-1D77-7D4072E43D2B}"/>
              </a:ext>
            </a:extLst>
          </p:cNvPr>
          <p:cNvPicPr>
            <a:picLocks noChangeAspect="1"/>
          </p:cNvPicPr>
          <p:nvPr/>
        </p:nvPicPr>
        <p:blipFill>
          <a:blip r:embed="rId3"/>
          <a:stretch>
            <a:fillRect/>
          </a:stretch>
        </p:blipFill>
        <p:spPr>
          <a:xfrm>
            <a:off x="1744473" y="1132947"/>
            <a:ext cx="9088817" cy="5170145"/>
          </a:xfrm>
          <a:prstGeom prst="rect">
            <a:avLst/>
          </a:prstGeom>
        </p:spPr>
      </p:pic>
      <p:pic>
        <p:nvPicPr>
          <p:cNvPr id="8" name="Picture 7">
            <a:extLst>
              <a:ext uri="{FF2B5EF4-FFF2-40B4-BE49-F238E27FC236}">
                <a16:creationId xmlns:a16="http://schemas.microsoft.com/office/drawing/2014/main" id="{99D6D108-3540-1528-8325-7C418537CE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815963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082207" y="367125"/>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chemeClr val="accent1">
                    <a:lumMod val="50000"/>
                  </a:schemeClr>
                </a:solidFill>
                <a:ea typeface="+mn-lt"/>
                <a:cs typeface="+mn-lt"/>
              </a:rPr>
              <a:t>Feature Descriptions</a:t>
            </a:r>
            <a:endParaRPr lang="en-US"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2880179" y="1428953"/>
            <a:ext cx="66809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mn-lt"/>
                <a:cs typeface="+mn-lt"/>
              </a:rPr>
              <a:t> The table below lists and defines the description the insights of the NF-</a:t>
            </a:r>
            <a:r>
              <a:rPr lang="en-US" sz="1400" b="1" dirty="0" err="1">
                <a:ea typeface="+mn-lt"/>
                <a:cs typeface="+mn-lt"/>
              </a:rPr>
              <a:t>ToN</a:t>
            </a:r>
            <a:r>
              <a:rPr lang="en-US" sz="1400" b="1" dirty="0">
                <a:ea typeface="+mn-lt"/>
                <a:cs typeface="+mn-lt"/>
              </a:rPr>
              <a:t>-IoT dataset.</a:t>
            </a:r>
            <a:endParaRPr lang="en-US" sz="1400" b="1" dirty="0"/>
          </a:p>
        </p:txBody>
      </p:sp>
      <p:pic>
        <p:nvPicPr>
          <p:cNvPr id="8" name="Picture 7" descr="A screenshot of a computer&#10;&#10;Description automatically generated">
            <a:extLst>
              <a:ext uri="{FF2B5EF4-FFF2-40B4-BE49-F238E27FC236}">
                <a16:creationId xmlns:a16="http://schemas.microsoft.com/office/drawing/2014/main" id="{D594D861-7FC2-3C1F-24CB-3C8D1FBF5C03}"/>
              </a:ext>
            </a:extLst>
          </p:cNvPr>
          <p:cNvPicPr>
            <a:picLocks noChangeAspect="1"/>
          </p:cNvPicPr>
          <p:nvPr/>
        </p:nvPicPr>
        <p:blipFill rotWithShape="1">
          <a:blip r:embed="rId3"/>
          <a:srcRect l="2168" t="47227" r="32611" b="16470"/>
          <a:stretch/>
        </p:blipFill>
        <p:spPr>
          <a:xfrm>
            <a:off x="1744473" y="1901749"/>
            <a:ext cx="8818166" cy="4137344"/>
          </a:xfrm>
          <a:prstGeom prst="rect">
            <a:avLst/>
          </a:prstGeom>
        </p:spPr>
      </p:pic>
      <p:pic>
        <p:nvPicPr>
          <p:cNvPr id="9" name="Picture 8">
            <a:extLst>
              <a:ext uri="{FF2B5EF4-FFF2-40B4-BE49-F238E27FC236}">
                <a16:creationId xmlns:a16="http://schemas.microsoft.com/office/drawing/2014/main" id="{B036C1D0-D6C7-2575-D0B3-B7CA1D27B9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15623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6" name="TextBox 5">
            <a:extLst>
              <a:ext uri="{FF2B5EF4-FFF2-40B4-BE49-F238E27FC236}">
                <a16:creationId xmlns:a16="http://schemas.microsoft.com/office/drawing/2014/main" id="{335F13FE-E095-C795-4423-731F631312ED}"/>
              </a:ext>
            </a:extLst>
          </p:cNvPr>
          <p:cNvSpPr txBox="1"/>
          <p:nvPr/>
        </p:nvSpPr>
        <p:spPr>
          <a:xfrm>
            <a:off x="1082207" y="401056"/>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chemeClr val="accent1">
                    <a:lumMod val="50000"/>
                  </a:schemeClr>
                </a:solidFill>
                <a:ea typeface="+mn-lt"/>
                <a:cs typeface="+mn-lt"/>
              </a:rPr>
              <a:t>Feature Descriptions</a:t>
            </a:r>
            <a:endParaRPr lang="en-US"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ea typeface="Calibri"/>
              <a:cs typeface="Calibri"/>
            </a:endParaRPr>
          </a:p>
        </p:txBody>
      </p:sp>
      <p:pic>
        <p:nvPicPr>
          <p:cNvPr id="9" name="Picture 8" descr="A screenshot of a computer&#10;&#10;Description automatically generated">
            <a:extLst>
              <a:ext uri="{FF2B5EF4-FFF2-40B4-BE49-F238E27FC236}">
                <a16:creationId xmlns:a16="http://schemas.microsoft.com/office/drawing/2014/main" id="{D09A7A8F-F33F-7559-D5C7-EBFCE810D17C}"/>
              </a:ext>
            </a:extLst>
          </p:cNvPr>
          <p:cNvPicPr>
            <a:picLocks noChangeAspect="1"/>
          </p:cNvPicPr>
          <p:nvPr/>
        </p:nvPicPr>
        <p:blipFill rotWithShape="1">
          <a:blip r:embed="rId3"/>
          <a:srcRect l="2636" t="32551" r="67150" b="13490"/>
          <a:stretch/>
        </p:blipFill>
        <p:spPr>
          <a:xfrm>
            <a:off x="3033457" y="1557117"/>
            <a:ext cx="6374414" cy="4791793"/>
          </a:xfrm>
          <a:prstGeom prst="rect">
            <a:avLst/>
          </a:prstGeom>
        </p:spPr>
      </p:pic>
      <p:pic>
        <p:nvPicPr>
          <p:cNvPr id="8" name="Picture 7">
            <a:extLst>
              <a:ext uri="{FF2B5EF4-FFF2-40B4-BE49-F238E27FC236}">
                <a16:creationId xmlns:a16="http://schemas.microsoft.com/office/drawing/2014/main" id="{1B756D7A-529C-F2E6-B0CF-868F7C1814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135153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screen&#10;&#10;Description automatically generated">
            <a:extLst>
              <a:ext uri="{FF2B5EF4-FFF2-40B4-BE49-F238E27FC236}">
                <a16:creationId xmlns:a16="http://schemas.microsoft.com/office/drawing/2014/main" id="{DA118EFE-25A2-3A23-CE5F-3E0098EA16C8}"/>
              </a:ext>
            </a:extLst>
          </p:cNvPr>
          <p:cNvPicPr>
            <a:picLocks noChangeAspect="1"/>
          </p:cNvPicPr>
          <p:nvPr/>
        </p:nvPicPr>
        <p:blipFill rotWithShape="1">
          <a:blip r:embed="rId3"/>
          <a:srcRect l="3361" t="38024" r="8098" b="12991"/>
          <a:stretch/>
        </p:blipFill>
        <p:spPr>
          <a:xfrm>
            <a:off x="1591137" y="1939271"/>
            <a:ext cx="10244136" cy="4017646"/>
          </a:xfrm>
          <a:prstGeom prst="rect">
            <a:avLst/>
          </a:prstGeom>
        </p:spPr>
      </p:pic>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4"/>
          <a:srcRect l="-87" r="80222" b="293"/>
          <a:stretch/>
        </p:blipFill>
        <p:spPr>
          <a:xfrm rot="10800000">
            <a:off x="-1917" y="1541"/>
            <a:ext cx="1746389" cy="6735796"/>
          </a:xfrm>
        </p:spPr>
      </p:pic>
      <p:sp>
        <p:nvSpPr>
          <p:cNvPr id="6" name="TextBox 5">
            <a:extLst>
              <a:ext uri="{FF2B5EF4-FFF2-40B4-BE49-F238E27FC236}">
                <a16:creationId xmlns:a16="http://schemas.microsoft.com/office/drawing/2014/main" id="{335F13FE-E095-C795-4423-731F631312ED}"/>
              </a:ext>
            </a:extLst>
          </p:cNvPr>
          <p:cNvSpPr txBox="1"/>
          <p:nvPr/>
        </p:nvSpPr>
        <p:spPr>
          <a:xfrm>
            <a:off x="1424689" y="385245"/>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chemeClr val="accent1">
                    <a:lumMod val="50000"/>
                  </a:schemeClr>
                </a:solidFill>
                <a:ea typeface="+mn-lt"/>
                <a:cs typeface="+mn-lt"/>
              </a:rPr>
              <a:t>Feature Descriptions</a:t>
            </a:r>
            <a:endParaRPr lang="en-US" dirty="0">
              <a:solidFill>
                <a:schemeClr val="accent1">
                  <a:lumMod val="50000"/>
                </a:schemeClr>
              </a:solidFill>
            </a:endParaRPr>
          </a:p>
          <a:p>
            <a:pPr>
              <a:spcAft>
                <a:spcPts val="500"/>
              </a:spcAft>
            </a:pPr>
            <a:endParaRPr lang="en-US" sz="2000"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2316668" y="1587836"/>
            <a:ext cx="87930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mn-lt"/>
                <a:cs typeface="+mn-lt"/>
              </a:rPr>
              <a:t> the table below shows the number of each attack type in this Data set</a:t>
            </a:r>
            <a:endParaRPr lang="en-US" b="1" dirty="0" err="1"/>
          </a:p>
        </p:txBody>
      </p:sp>
      <p:pic>
        <p:nvPicPr>
          <p:cNvPr id="8" name="Picture 7">
            <a:extLst>
              <a:ext uri="{FF2B5EF4-FFF2-40B4-BE49-F238E27FC236}">
                <a16:creationId xmlns:a16="http://schemas.microsoft.com/office/drawing/2014/main" id="{17947473-6C5F-F9FA-7281-5F58FFC16D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67103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280539" y="321782"/>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chemeClr val="accent1">
                    <a:lumMod val="50000"/>
                  </a:schemeClr>
                </a:solidFill>
                <a:ea typeface="+mn-lt"/>
                <a:cs typeface="+mn-lt"/>
              </a:rPr>
              <a:t>Feature Descriptions </a:t>
            </a:r>
            <a:r>
              <a:rPr lang="en-US" sz="3200" dirty="0">
                <a:solidFill>
                  <a:schemeClr val="accent1">
                    <a:lumMod val="50000"/>
                  </a:schemeClr>
                </a:solidFill>
                <a:ea typeface="+mn-lt"/>
                <a:cs typeface="+mn-lt"/>
              </a:rPr>
              <a:t>(outliers)</a:t>
            </a:r>
            <a:endParaRPr lang="en-US" sz="3200" dirty="0">
              <a:solidFill>
                <a:schemeClr val="accent1">
                  <a:lumMod val="50000"/>
                </a:schemeClr>
              </a:solidFill>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ea typeface="Calibri"/>
              <a:cs typeface="Calibri"/>
            </a:endParaRPr>
          </a:p>
        </p:txBody>
      </p:sp>
      <p:sp>
        <p:nvSpPr>
          <p:cNvPr id="7" name="TextBox 6">
            <a:extLst>
              <a:ext uri="{FF2B5EF4-FFF2-40B4-BE49-F238E27FC236}">
                <a16:creationId xmlns:a16="http://schemas.microsoft.com/office/drawing/2014/main" id="{40AC99AD-DF87-FCC4-9C61-D836C9D3E2D6}"/>
              </a:ext>
            </a:extLst>
          </p:cNvPr>
          <p:cNvSpPr txBox="1"/>
          <p:nvPr/>
        </p:nvSpPr>
        <p:spPr>
          <a:xfrm>
            <a:off x="1922637" y="1213799"/>
            <a:ext cx="899272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ea typeface="+mn-lt"/>
                <a:cs typeface="+mn-lt"/>
              </a:rPr>
              <a:t> The table below shows the outliers</a:t>
            </a:r>
            <a:endParaRPr lang="en-US" sz="1600" b="1" dirty="0"/>
          </a:p>
        </p:txBody>
      </p:sp>
      <p:pic>
        <p:nvPicPr>
          <p:cNvPr id="8" name="Picture 7" descr="A screenshot of a computer&#10;&#10;Description automatically generated">
            <a:extLst>
              <a:ext uri="{FF2B5EF4-FFF2-40B4-BE49-F238E27FC236}">
                <a16:creationId xmlns:a16="http://schemas.microsoft.com/office/drawing/2014/main" id="{B32C1F43-957D-0C14-CF50-49F61A0F65F8}"/>
              </a:ext>
            </a:extLst>
          </p:cNvPr>
          <p:cNvPicPr>
            <a:picLocks noChangeAspect="1"/>
          </p:cNvPicPr>
          <p:nvPr/>
        </p:nvPicPr>
        <p:blipFill rotWithShape="1">
          <a:blip r:embed="rId3"/>
          <a:srcRect l="3306" t="29907" r="68971" b="32891"/>
          <a:stretch/>
        </p:blipFill>
        <p:spPr>
          <a:xfrm>
            <a:off x="2058913" y="1548546"/>
            <a:ext cx="3814463" cy="275084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BA738D5-3142-3312-7E13-35EB7EA57036}"/>
              </a:ext>
            </a:extLst>
          </p:cNvPr>
          <p:cNvPicPr>
            <a:picLocks noChangeAspect="1"/>
          </p:cNvPicPr>
          <p:nvPr/>
        </p:nvPicPr>
        <p:blipFill rotWithShape="1">
          <a:blip r:embed="rId4"/>
          <a:srcRect l="3418" t="42045" r="68371" b="20454"/>
          <a:stretch/>
        </p:blipFill>
        <p:spPr>
          <a:xfrm>
            <a:off x="6769732" y="1559281"/>
            <a:ext cx="3677954" cy="275084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9F9FC28-C600-BF79-2B3C-02896EE3C91C}"/>
              </a:ext>
            </a:extLst>
          </p:cNvPr>
          <p:cNvPicPr>
            <a:picLocks noChangeAspect="1"/>
          </p:cNvPicPr>
          <p:nvPr/>
        </p:nvPicPr>
        <p:blipFill rotWithShape="1">
          <a:blip r:embed="rId5"/>
          <a:srcRect l="2941" t="39750" r="69188" b="25750"/>
          <a:stretch/>
        </p:blipFill>
        <p:spPr>
          <a:xfrm>
            <a:off x="4200653" y="4327551"/>
            <a:ext cx="3345446" cy="2315433"/>
          </a:xfrm>
          <a:prstGeom prst="rect">
            <a:avLst/>
          </a:prstGeom>
        </p:spPr>
      </p:pic>
      <p:pic>
        <p:nvPicPr>
          <p:cNvPr id="10" name="Picture 9">
            <a:extLst>
              <a:ext uri="{FF2B5EF4-FFF2-40B4-BE49-F238E27FC236}">
                <a16:creationId xmlns:a16="http://schemas.microsoft.com/office/drawing/2014/main" id="{49D73635-C3EE-F415-7F28-3D8A77211C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530489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181"/>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331492" y="2830739"/>
            <a:ext cx="83613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solidFill>
                  <a:schemeClr val="bg1"/>
                </a:solidFill>
                <a:latin typeface="Calibri"/>
                <a:ea typeface="Calibri"/>
                <a:cs typeface="Calibri"/>
              </a:rPr>
              <a:t> Data preprocessing</a:t>
            </a:r>
          </a:p>
          <a:p>
            <a:pPr algn="l"/>
            <a:endParaRPr lang="en-US">
              <a:ea typeface="Calibri"/>
              <a:cs typeface="Calibri"/>
            </a:endParaRPr>
          </a:p>
        </p:txBody>
      </p:sp>
    </p:spTree>
    <p:extLst>
      <p:ext uri="{BB962C8B-B14F-4D97-AF65-F5344CB8AC3E}">
        <p14:creationId xmlns:p14="http://schemas.microsoft.com/office/powerpoint/2010/main" val="3537005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9BE9-7354-47E8-F74A-F50C69DB9F71}"/>
              </a:ext>
            </a:extLst>
          </p:cNvPr>
          <p:cNvSpPr>
            <a:spLocks noGrp="1"/>
          </p:cNvSpPr>
          <p:nvPr>
            <p:ph type="title"/>
          </p:nvPr>
        </p:nvSpPr>
        <p:spPr>
          <a:xfrm>
            <a:off x="838200" y="294104"/>
            <a:ext cx="10515600" cy="1325563"/>
          </a:xfrm>
        </p:spPr>
        <p:txBody>
          <a:bodyPr>
            <a:normAutofit/>
          </a:bodyPr>
          <a:lstStyle/>
          <a:p>
            <a:pPr algn="ctr"/>
            <a:r>
              <a:rPr lang="en-US" sz="3600" b="1" dirty="0">
                <a:solidFill>
                  <a:schemeClr val="accent1">
                    <a:lumMod val="50000"/>
                  </a:schemeClr>
                </a:solidFill>
              </a:rPr>
              <a:t>Data Preprocessing(Duplicates)</a:t>
            </a:r>
          </a:p>
        </p:txBody>
      </p:sp>
      <p:sp>
        <p:nvSpPr>
          <p:cNvPr id="3" name="Content Placeholder 2">
            <a:extLst>
              <a:ext uri="{FF2B5EF4-FFF2-40B4-BE49-F238E27FC236}">
                <a16:creationId xmlns:a16="http://schemas.microsoft.com/office/drawing/2014/main" id="{3C7E59BA-BCD3-9B35-3F0E-DF799007C9A8}"/>
              </a:ext>
            </a:extLst>
          </p:cNvPr>
          <p:cNvSpPr>
            <a:spLocks noGrp="1"/>
          </p:cNvSpPr>
          <p:nvPr>
            <p:ph idx="1"/>
          </p:nvPr>
        </p:nvSpPr>
        <p:spPr>
          <a:xfrm>
            <a:off x="2246050" y="1825625"/>
            <a:ext cx="9107750" cy="4351338"/>
          </a:xfrm>
        </p:spPr>
        <p:txBody>
          <a:bodyPr/>
          <a:lstStyle/>
          <a:p>
            <a:pPr>
              <a:lnSpc>
                <a:spcPct val="150000"/>
              </a:lnSpc>
            </a:pPr>
            <a:r>
              <a:rPr lang="en-US" dirty="0"/>
              <a:t>After exploring the duplicates in the dataset with pandas it calculated number of duplicates of 168,344.</a:t>
            </a:r>
          </a:p>
          <a:p>
            <a:pPr>
              <a:lnSpc>
                <a:spcPct val="150000"/>
              </a:lnSpc>
            </a:pPr>
            <a:r>
              <a:rPr lang="en-US" dirty="0"/>
              <a:t>Most of them were complete duplicates that needed to be removed.</a:t>
            </a:r>
          </a:p>
          <a:p>
            <a:pPr>
              <a:lnSpc>
                <a:spcPct val="150000"/>
              </a:lnSpc>
            </a:pPr>
            <a:r>
              <a:rPr lang="en-US" dirty="0"/>
              <a:t>And the others that wasn’t complete duplicates we decided to keep them to ensure no information loss.</a:t>
            </a:r>
          </a:p>
        </p:txBody>
      </p:sp>
      <p:pic>
        <p:nvPicPr>
          <p:cNvPr id="4" name="Content Placeholder 3" descr="A blue and white hexagon with a lock&#10;&#10;Description automatically generated">
            <a:extLst>
              <a:ext uri="{FF2B5EF4-FFF2-40B4-BE49-F238E27FC236}">
                <a16:creationId xmlns:a16="http://schemas.microsoft.com/office/drawing/2014/main" id="{8E475292-9C1F-8733-75D1-B5B31EEC072D}"/>
              </a:ext>
            </a:extLst>
          </p:cNvPr>
          <p:cNvPicPr>
            <a:picLocks noChangeAspect="1"/>
          </p:cNvPicPr>
          <p:nvPr/>
        </p:nvPicPr>
        <p:blipFill rotWithShape="1">
          <a:blip r:embed="rId2"/>
          <a:srcRect l="-87" r="80222" b="293"/>
          <a:stretch/>
        </p:blipFill>
        <p:spPr>
          <a:xfrm rot="10800000">
            <a:off x="-1917" y="1541"/>
            <a:ext cx="1746389" cy="6735796"/>
          </a:xfrm>
          <a:prstGeom prst="rect">
            <a:avLst/>
          </a:prstGeom>
        </p:spPr>
      </p:pic>
    </p:spTree>
    <p:extLst>
      <p:ext uri="{BB962C8B-B14F-4D97-AF65-F5344CB8AC3E}">
        <p14:creationId xmlns:p14="http://schemas.microsoft.com/office/powerpoint/2010/main" val="3785535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25558" y="1626055"/>
            <a:ext cx="10515600" cy="1325563"/>
          </a:xfrm>
        </p:spPr>
        <p:txBody>
          <a:bodyPr/>
          <a:lstStyle/>
          <a:p>
            <a:r>
              <a:rPr lang="en-US" dirty="0">
                <a:ea typeface="Calibri Light"/>
                <a:cs typeface="Calibri Light"/>
              </a:rPr>
              <a:t>Supervised by Dr.Maggie Ezzat</a:t>
            </a: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r="76700" b="257"/>
          <a:stretch/>
        </p:blipFill>
        <p:spPr>
          <a:xfrm>
            <a:off x="9537963" y="59893"/>
            <a:ext cx="2654037" cy="6738214"/>
          </a:xfrm>
        </p:spPr>
      </p:pic>
      <p:sp>
        <p:nvSpPr>
          <p:cNvPr id="5" name="TextBox 4">
            <a:extLst>
              <a:ext uri="{FF2B5EF4-FFF2-40B4-BE49-F238E27FC236}">
                <a16:creationId xmlns:a16="http://schemas.microsoft.com/office/drawing/2014/main" id="{A176C466-FA02-9817-AB55-A8C93B6E4C36}"/>
              </a:ext>
            </a:extLst>
          </p:cNvPr>
          <p:cNvSpPr txBox="1"/>
          <p:nvPr/>
        </p:nvSpPr>
        <p:spPr>
          <a:xfrm>
            <a:off x="759759" y="2998927"/>
            <a:ext cx="5376021"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1000"/>
              </a:spcAft>
            </a:pPr>
            <a:r>
              <a:rPr lang="en-US" sz="3200" dirty="0">
                <a:ea typeface="Calibri"/>
                <a:cs typeface="Calibri"/>
              </a:rPr>
              <a:t>Presented by :</a:t>
            </a:r>
          </a:p>
          <a:p>
            <a:pPr>
              <a:spcAft>
                <a:spcPts val="1000"/>
              </a:spcAft>
            </a:pPr>
            <a:r>
              <a:rPr lang="en-US" sz="3200" dirty="0">
                <a:ea typeface="Calibri"/>
                <a:cs typeface="Calibri"/>
              </a:rPr>
              <a:t>Nourhan Reda Abdellal</a:t>
            </a:r>
          </a:p>
          <a:p>
            <a:pPr>
              <a:spcAft>
                <a:spcPts val="1000"/>
              </a:spcAft>
            </a:pPr>
            <a:r>
              <a:rPr lang="en-US" sz="3200" dirty="0">
                <a:ea typeface="Calibri"/>
                <a:cs typeface="Calibri"/>
              </a:rPr>
              <a:t>Khaled Badr El Toukhy</a:t>
            </a:r>
          </a:p>
          <a:p>
            <a:pPr>
              <a:spcAft>
                <a:spcPts val="1000"/>
              </a:spcAft>
            </a:pPr>
            <a:r>
              <a:rPr lang="en-US" sz="3200" dirty="0">
                <a:ea typeface="Calibri"/>
                <a:cs typeface="Calibri"/>
              </a:rPr>
              <a:t>Nardeen Shaher Abdo</a:t>
            </a:r>
          </a:p>
        </p:txBody>
      </p:sp>
      <p:sp>
        <p:nvSpPr>
          <p:cNvPr id="6" name="TextBox 5">
            <a:extLst>
              <a:ext uri="{FF2B5EF4-FFF2-40B4-BE49-F238E27FC236}">
                <a16:creationId xmlns:a16="http://schemas.microsoft.com/office/drawing/2014/main" id="{335F13FE-E095-C795-4423-731F631312ED}"/>
              </a:ext>
            </a:extLst>
          </p:cNvPr>
          <p:cNvSpPr txBox="1"/>
          <p:nvPr/>
        </p:nvSpPr>
        <p:spPr>
          <a:xfrm>
            <a:off x="2904135" y="599707"/>
            <a:ext cx="89506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ea typeface="Calibri"/>
                <a:cs typeface="Calibri"/>
              </a:rPr>
              <a:t>German University in Cairo</a:t>
            </a:r>
          </a:p>
        </p:txBody>
      </p:sp>
      <p:pic>
        <p:nvPicPr>
          <p:cNvPr id="7" name="Picture 6">
            <a:extLst>
              <a:ext uri="{FF2B5EF4-FFF2-40B4-BE49-F238E27FC236}">
                <a16:creationId xmlns:a16="http://schemas.microsoft.com/office/drawing/2014/main" id="{5BF87EA7-BC39-4D4B-D4F4-BD36EAA212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59" y="327211"/>
            <a:ext cx="1503292" cy="1503292"/>
          </a:xfrm>
          <a:prstGeom prst="rect">
            <a:avLst/>
          </a:prstGeom>
        </p:spPr>
      </p:pic>
    </p:spTree>
    <p:extLst>
      <p:ext uri="{BB962C8B-B14F-4D97-AF65-F5344CB8AC3E}">
        <p14:creationId xmlns:p14="http://schemas.microsoft.com/office/powerpoint/2010/main" val="3912288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432055" y="247512"/>
            <a:ext cx="111710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rgbClr val="002060"/>
                </a:solidFill>
                <a:ea typeface="+mn-lt"/>
                <a:cs typeface="+mn-lt"/>
              </a:rPr>
              <a:t>Data preprocessing </a:t>
            </a:r>
            <a:r>
              <a:rPr lang="en-US" sz="2800" b="1" dirty="0">
                <a:solidFill>
                  <a:srgbClr val="002060"/>
                </a:solidFill>
                <a:ea typeface="+mn-lt"/>
                <a:cs typeface="+mn-lt"/>
              </a:rPr>
              <a:t>(splitting IP address)</a:t>
            </a:r>
            <a:endParaRPr lang="en-US" sz="2800" b="1" dirty="0">
              <a:solidFill>
                <a:srgbClr val="002060"/>
              </a:solidFill>
              <a:cs typeface="Calibri"/>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34206" y="3087413"/>
            <a:ext cx="64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0" name="TextBox 9">
            <a:extLst>
              <a:ext uri="{FF2B5EF4-FFF2-40B4-BE49-F238E27FC236}">
                <a16:creationId xmlns:a16="http://schemas.microsoft.com/office/drawing/2014/main" id="{3DA169C0-5C0C-8B3F-0E35-5E9934F4958E}"/>
              </a:ext>
            </a:extLst>
          </p:cNvPr>
          <p:cNvSpPr txBox="1"/>
          <p:nvPr/>
        </p:nvSpPr>
        <p:spPr>
          <a:xfrm>
            <a:off x="1481537" y="1258748"/>
            <a:ext cx="96410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dirty="0">
                <a:solidFill>
                  <a:srgbClr val="242424"/>
                </a:solidFill>
                <a:cs typeface="Calibri"/>
              </a:rPr>
              <a:t>Some features like '</a:t>
            </a:r>
            <a:r>
              <a:rPr lang="en-US" sz="2000" dirty="0">
                <a:solidFill>
                  <a:srgbClr val="212121"/>
                </a:solidFill>
                <a:cs typeface="Calibri"/>
              </a:rPr>
              <a:t>IPV4</a:t>
            </a:r>
            <a:r>
              <a:rPr lang="en-US" sz="2000" dirty="0">
                <a:solidFill>
                  <a:srgbClr val="212121"/>
                </a:solidFill>
                <a:ea typeface="+mn-lt"/>
                <a:cs typeface="+mn-lt"/>
              </a:rPr>
              <a:t>_SRC_ADDR' and 'IPV4_DST_ADDR' types are string in the original data , and the research made by Queensland university they drop these features, but here in this research it's preferred to split these field each into 4 columns so we can be deployed at ML ,especially the IP addresses are not unique and a lot are repeated.</a:t>
            </a:r>
            <a:endParaRPr lang="en-US" sz="2000" dirty="0">
              <a:solidFill>
                <a:srgbClr val="212121"/>
              </a:solidFill>
              <a:cs typeface="Calibri"/>
            </a:endParaRPr>
          </a:p>
        </p:txBody>
      </p:sp>
      <p:pic>
        <p:nvPicPr>
          <p:cNvPr id="12" name="Picture 11">
            <a:extLst>
              <a:ext uri="{FF2B5EF4-FFF2-40B4-BE49-F238E27FC236}">
                <a16:creationId xmlns:a16="http://schemas.microsoft.com/office/drawing/2014/main" id="{383DBD49-3CAA-402D-022B-4665678234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pic>
        <p:nvPicPr>
          <p:cNvPr id="13" name="Picture 12">
            <a:extLst>
              <a:ext uri="{FF2B5EF4-FFF2-40B4-BE49-F238E27FC236}">
                <a16:creationId xmlns:a16="http://schemas.microsoft.com/office/drawing/2014/main" id="{B7533B8C-3D6D-A9A2-98E9-8827C50A6123}"/>
              </a:ext>
            </a:extLst>
          </p:cNvPr>
          <p:cNvPicPr>
            <a:picLocks noChangeAspect="1"/>
          </p:cNvPicPr>
          <p:nvPr/>
        </p:nvPicPr>
        <p:blipFill>
          <a:blip r:embed="rId4"/>
          <a:stretch>
            <a:fillRect/>
          </a:stretch>
        </p:blipFill>
        <p:spPr>
          <a:xfrm>
            <a:off x="2175468" y="2999248"/>
            <a:ext cx="7841063" cy="2600004"/>
          </a:xfrm>
          <a:prstGeom prst="rect">
            <a:avLst/>
          </a:prstGeom>
        </p:spPr>
      </p:pic>
    </p:spTree>
    <p:extLst>
      <p:ext uri="{BB962C8B-B14F-4D97-AF65-F5344CB8AC3E}">
        <p14:creationId xmlns:p14="http://schemas.microsoft.com/office/powerpoint/2010/main" val="2839870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716558" y="348720"/>
            <a:ext cx="111710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rgbClr val="002060"/>
                </a:solidFill>
                <a:ea typeface="+mn-lt"/>
                <a:cs typeface="+mn-lt"/>
              </a:rPr>
              <a:t>Data preprocessing</a:t>
            </a:r>
            <a:endParaRPr lang="en-US" sz="3600" b="1" dirty="0">
              <a:solidFill>
                <a:srgbClr val="002060"/>
              </a:solidFill>
              <a:cs typeface="Calibri"/>
            </a:endParaRPr>
          </a:p>
          <a:p>
            <a:pPr algn="ctr"/>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34206" y="3087413"/>
            <a:ext cx="64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0" name="TextBox 9">
            <a:extLst>
              <a:ext uri="{FF2B5EF4-FFF2-40B4-BE49-F238E27FC236}">
                <a16:creationId xmlns:a16="http://schemas.microsoft.com/office/drawing/2014/main" id="{3DA169C0-5C0C-8B3F-0E35-5E9934F4958E}"/>
              </a:ext>
            </a:extLst>
          </p:cNvPr>
          <p:cNvSpPr txBox="1"/>
          <p:nvPr/>
        </p:nvSpPr>
        <p:spPr>
          <a:xfrm>
            <a:off x="1791191" y="1010269"/>
            <a:ext cx="96410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dirty="0">
                <a:ea typeface="+mn-lt"/>
                <a:cs typeface="+mn-lt"/>
              </a:rPr>
              <a:t>Before using the data for the machine learning model, data preprocessing is essential to make it understandable and learnable by the model. The </a:t>
            </a:r>
            <a:r>
              <a:rPr lang="en-US" sz="2000" dirty="0">
                <a:solidFill>
                  <a:srgbClr val="000000"/>
                </a:solidFill>
                <a:ea typeface="+mn-lt"/>
                <a:cs typeface="+mn-lt"/>
              </a:rPr>
              <a:t>NF-TON-IOT</a:t>
            </a:r>
            <a:r>
              <a:rPr lang="en-US" sz="2000" dirty="0">
                <a:ea typeface="+mn-lt"/>
                <a:cs typeface="+mn-lt"/>
              </a:rPr>
              <a:t> dataset is a clean dataset without any empty or Not a Number (NaN) entries.</a:t>
            </a:r>
            <a:endParaRPr lang="en-US" sz="2000" dirty="0">
              <a:cs typeface="Calibri"/>
            </a:endParaRPr>
          </a:p>
        </p:txBody>
      </p:sp>
      <p:sp>
        <p:nvSpPr>
          <p:cNvPr id="15" name="TextBox 14">
            <a:extLst>
              <a:ext uri="{FF2B5EF4-FFF2-40B4-BE49-F238E27FC236}">
                <a16:creationId xmlns:a16="http://schemas.microsoft.com/office/drawing/2014/main" id="{EA4604FD-A10F-A75E-A214-BB5CC941DFE4}"/>
              </a:ext>
            </a:extLst>
          </p:cNvPr>
          <p:cNvSpPr txBox="1"/>
          <p:nvPr/>
        </p:nvSpPr>
        <p:spPr>
          <a:xfrm>
            <a:off x="1813119" y="2088724"/>
            <a:ext cx="940675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dirty="0">
                <a:solidFill>
                  <a:srgbClr val="242424"/>
                </a:solidFill>
                <a:cs typeface="Calibri"/>
              </a:rPr>
              <a:t>As for data engineering processes the data types should be fitted to the actual data, and if must try to lower the computational memory of the observation. </a:t>
            </a:r>
          </a:p>
          <a:p>
            <a:pPr marL="285750" indent="-285750">
              <a:buFont typeface="Wingdings"/>
              <a:buChar char="§"/>
            </a:pPr>
            <a:r>
              <a:rPr lang="en-US" sz="2000" dirty="0">
                <a:solidFill>
                  <a:srgbClr val="242424"/>
                </a:solidFill>
                <a:cs typeface="Calibri"/>
              </a:rPr>
              <a:t>We have used a technique to reduce the integers and floats dtypes to lower the memory usage, and all the categorical features were set to category dtype.</a:t>
            </a:r>
          </a:p>
        </p:txBody>
      </p:sp>
      <p:sp>
        <p:nvSpPr>
          <p:cNvPr id="11" name="TextBox 10">
            <a:extLst>
              <a:ext uri="{FF2B5EF4-FFF2-40B4-BE49-F238E27FC236}">
                <a16:creationId xmlns:a16="http://schemas.microsoft.com/office/drawing/2014/main" id="{096B4D67-D44C-721C-CAC3-24C76C2B1EBA}"/>
              </a:ext>
            </a:extLst>
          </p:cNvPr>
          <p:cNvSpPr txBox="1"/>
          <p:nvPr/>
        </p:nvSpPr>
        <p:spPr>
          <a:xfrm>
            <a:off x="1813119" y="3468777"/>
            <a:ext cx="917027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000" dirty="0">
                <a:solidFill>
                  <a:srgbClr val="242424"/>
                </a:solidFill>
                <a:ea typeface="+mn-lt"/>
                <a:cs typeface="+mn-lt"/>
              </a:rPr>
              <a:t>In principle, outliers are less frequent than regular observations (less than 5%)and are different from them in terms of values (they lie further away from the regular observations in the feature space). </a:t>
            </a:r>
            <a:r>
              <a:rPr lang="en-US" sz="2000" dirty="0">
                <a:ea typeface="+mn-lt"/>
                <a:cs typeface="+mn-lt"/>
              </a:rPr>
              <a:t>That is why by using such random partitioning they should be identified closer to the root of the tree (shorter average path length, i.e., the number of edges an observation must pass in the tree going from the root to the terminal node), with fewer splits necessary.</a:t>
            </a:r>
            <a:endParaRPr lang="en-US" sz="2000" dirty="0">
              <a:cs typeface="Calibri"/>
            </a:endParaRPr>
          </a:p>
          <a:p>
            <a:pPr marL="342900" indent="-342900">
              <a:buFont typeface="Wingdings"/>
              <a:buChar char="§"/>
            </a:pPr>
            <a:r>
              <a:rPr lang="en-US" sz="2000" b="1" dirty="0">
                <a:solidFill>
                  <a:srgbClr val="242424"/>
                </a:solidFill>
                <a:cs typeface="Calibri"/>
              </a:rPr>
              <a:t>Isolation forest </a:t>
            </a:r>
            <a:r>
              <a:rPr lang="en-US" sz="2000" dirty="0">
                <a:solidFill>
                  <a:srgbClr val="242424"/>
                </a:solidFill>
                <a:cs typeface="Calibri"/>
              </a:rPr>
              <a:t>technique is used to handle the outliers hoping no data loss.</a:t>
            </a:r>
            <a:endParaRPr lang="en-US" dirty="0">
              <a:cs typeface="Calibri"/>
            </a:endParaRPr>
          </a:p>
        </p:txBody>
      </p:sp>
      <p:pic>
        <p:nvPicPr>
          <p:cNvPr id="12" name="Picture 11">
            <a:extLst>
              <a:ext uri="{FF2B5EF4-FFF2-40B4-BE49-F238E27FC236}">
                <a16:creationId xmlns:a16="http://schemas.microsoft.com/office/drawing/2014/main" id="{DEF5AB69-ACE1-1516-4DDD-AAFB77E3A2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1391321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A8C31C3C-2A2E-D54F-6ACE-FEBA2623F902}"/>
              </a:ext>
            </a:extLst>
          </p:cNvPr>
          <p:cNvPicPr>
            <a:picLocks noChangeAspect="1"/>
          </p:cNvPicPr>
          <p:nvPr/>
        </p:nvPicPr>
        <p:blipFill rotWithShape="1">
          <a:blip r:embed="rId2"/>
          <a:srcRect l="-87" r="80222" b="293"/>
          <a:stretch/>
        </p:blipFill>
        <p:spPr>
          <a:xfrm rot="10800000">
            <a:off x="-1917" y="1541"/>
            <a:ext cx="1746389" cy="6735796"/>
          </a:xfrm>
          <a:prstGeom prst="rect">
            <a:avLst/>
          </a:prstGeom>
        </p:spPr>
      </p:pic>
      <p:sp>
        <p:nvSpPr>
          <p:cNvPr id="5" name="TextBox 4">
            <a:extLst>
              <a:ext uri="{FF2B5EF4-FFF2-40B4-BE49-F238E27FC236}">
                <a16:creationId xmlns:a16="http://schemas.microsoft.com/office/drawing/2014/main" id="{C51D020F-9F3D-2F3E-DE3A-CD4B8C020903}"/>
              </a:ext>
            </a:extLst>
          </p:cNvPr>
          <p:cNvSpPr txBox="1"/>
          <p:nvPr/>
        </p:nvSpPr>
        <p:spPr>
          <a:xfrm>
            <a:off x="716663" y="171662"/>
            <a:ext cx="111710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rgbClr val="002060"/>
                </a:solidFill>
                <a:ea typeface="+mn-lt"/>
                <a:cs typeface="+mn-lt"/>
              </a:rPr>
              <a:t>Data preprocessing</a:t>
            </a:r>
            <a:endParaRPr lang="en-US" sz="3600" b="1" dirty="0">
              <a:solidFill>
                <a:srgbClr val="002060"/>
              </a:solidFill>
              <a:cs typeface="Calibri"/>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CFCD1E2B-F401-E40B-2B7B-6E6A63F5FC10}"/>
              </a:ext>
            </a:extLst>
          </p:cNvPr>
          <p:cNvSpPr txBox="1"/>
          <p:nvPr/>
        </p:nvSpPr>
        <p:spPr>
          <a:xfrm>
            <a:off x="1744473" y="1265113"/>
            <a:ext cx="1013268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After applying the Isolation forest Algorithm it turns out that the number of outliers for all multivariate data are 140 observations.</a:t>
            </a:r>
          </a:p>
          <a:p>
            <a:r>
              <a:rPr lang="en-US" sz="2000" dirty="0">
                <a:ea typeface="+mn-lt"/>
                <a:cs typeface="+mn-lt"/>
              </a:rPr>
              <a:t>Referring to the high variance of data it was concluded that most of the outliers points were not actual outliers, but it had to be analyzed and included in the training process of the ML model.</a:t>
            </a:r>
            <a:endParaRPr lang="en-US" sz="2000" dirty="0">
              <a:cs typeface="Calibri"/>
            </a:endParaRPr>
          </a:p>
          <a:p>
            <a:pPr algn="l"/>
            <a:endParaRPr lang="en-US" dirty="0">
              <a:ea typeface="Calibri"/>
              <a:cs typeface="Calibri"/>
            </a:endParaRPr>
          </a:p>
        </p:txBody>
      </p:sp>
      <p:pic>
        <p:nvPicPr>
          <p:cNvPr id="8" name="Picture 7" descr="A screenshot of a computer&#10;&#10;Description automatically generated">
            <a:extLst>
              <a:ext uri="{FF2B5EF4-FFF2-40B4-BE49-F238E27FC236}">
                <a16:creationId xmlns:a16="http://schemas.microsoft.com/office/drawing/2014/main" id="{04A8219F-A835-BF81-ED89-0E36BF0E423D}"/>
              </a:ext>
            </a:extLst>
          </p:cNvPr>
          <p:cNvPicPr>
            <a:picLocks noChangeAspect="1"/>
          </p:cNvPicPr>
          <p:nvPr/>
        </p:nvPicPr>
        <p:blipFill rotWithShape="1">
          <a:blip r:embed="rId3"/>
          <a:srcRect l="3306" t="29907" r="68971" b="32891"/>
          <a:stretch/>
        </p:blipFill>
        <p:spPr>
          <a:xfrm>
            <a:off x="4051763" y="2865551"/>
            <a:ext cx="4500807" cy="3245808"/>
          </a:xfrm>
          <a:prstGeom prst="rect">
            <a:avLst/>
          </a:prstGeom>
        </p:spPr>
      </p:pic>
      <p:pic>
        <p:nvPicPr>
          <p:cNvPr id="9" name="Picture 8">
            <a:extLst>
              <a:ext uri="{FF2B5EF4-FFF2-40B4-BE49-F238E27FC236}">
                <a16:creationId xmlns:a16="http://schemas.microsoft.com/office/drawing/2014/main" id="{36651C3A-D847-7387-9C2B-6EB2EEEE47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180536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259212" y="171662"/>
            <a:ext cx="111710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02060"/>
                </a:solidFill>
                <a:ea typeface="+mn-lt"/>
                <a:cs typeface="+mn-lt"/>
              </a:rPr>
              <a:t>Addressing the class imbalance problem in network intrusion detection systems using data resampling</a:t>
            </a:r>
            <a:endParaRPr lang="en-US" sz="3600" b="1" dirty="0">
              <a:solidFill>
                <a:srgbClr val="002060"/>
              </a:solidFill>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When a class is underrepresented in a dataset, this causes the dataset to be imbalanced. Detecting the minority class becomes a difficulty which lowers the performance of the intrusion detection system.</a:t>
            </a:r>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34207" y="3087413"/>
            <a:ext cx="56571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NF-TON-IOT dataset has much more attack samples than the normal samples.</a:t>
            </a:r>
            <a:endParaRPr lang="en-US" dirty="0"/>
          </a:p>
        </p:txBody>
      </p:sp>
      <p:pic>
        <p:nvPicPr>
          <p:cNvPr id="9" name="Picture 8" descr="A screenshot of a computer screen&#10;&#10;Description automatically generated">
            <a:extLst>
              <a:ext uri="{FF2B5EF4-FFF2-40B4-BE49-F238E27FC236}">
                <a16:creationId xmlns:a16="http://schemas.microsoft.com/office/drawing/2014/main" id="{707DBB2C-45D4-9E9C-68C6-722B403AD349}"/>
              </a:ext>
            </a:extLst>
          </p:cNvPr>
          <p:cNvPicPr>
            <a:picLocks noChangeAspect="1"/>
          </p:cNvPicPr>
          <p:nvPr/>
        </p:nvPicPr>
        <p:blipFill rotWithShape="1">
          <a:blip r:embed="rId3"/>
          <a:srcRect l="15987" t="7042" r="14734" b="9859"/>
          <a:stretch/>
        </p:blipFill>
        <p:spPr>
          <a:xfrm>
            <a:off x="7298120" y="2516563"/>
            <a:ext cx="4440119" cy="4341437"/>
          </a:xfrm>
          <a:prstGeom prst="rect">
            <a:avLst/>
          </a:prstGeom>
        </p:spPr>
      </p:pic>
      <p:sp>
        <p:nvSpPr>
          <p:cNvPr id="10" name="TextBox 9">
            <a:extLst>
              <a:ext uri="{FF2B5EF4-FFF2-40B4-BE49-F238E27FC236}">
                <a16:creationId xmlns:a16="http://schemas.microsoft.com/office/drawing/2014/main" id="{3DA169C0-5C0C-8B3F-0E35-5E9934F4958E}"/>
              </a:ext>
            </a:extLst>
          </p:cNvPr>
          <p:cNvSpPr txBox="1"/>
          <p:nvPr/>
        </p:nvSpPr>
        <p:spPr>
          <a:xfrm>
            <a:off x="1747345" y="3990646"/>
            <a:ext cx="55507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Techniques used to handle class imbalance:</a:t>
            </a:r>
          </a:p>
          <a:p>
            <a:pPr marL="285750" indent="-285750">
              <a:buFont typeface="Wingdings"/>
              <a:buChar char="§"/>
            </a:pPr>
            <a:r>
              <a:rPr lang="en-US" dirty="0">
                <a:ea typeface="Calibri"/>
                <a:cs typeface="Calibri"/>
              </a:rPr>
              <a:t>Random oversampling</a:t>
            </a:r>
          </a:p>
          <a:p>
            <a:pPr marL="285750" indent="-285750">
              <a:buFont typeface="Wingdings"/>
              <a:buChar char="§"/>
            </a:pPr>
            <a:r>
              <a:rPr lang="en-US" dirty="0">
                <a:ea typeface="Calibri"/>
                <a:cs typeface="Calibri"/>
              </a:rPr>
              <a:t>Smote </a:t>
            </a:r>
          </a:p>
          <a:p>
            <a:pPr marL="285750" indent="-285750">
              <a:buFont typeface="Wingdings"/>
              <a:buChar char="§"/>
            </a:pPr>
            <a:r>
              <a:rPr lang="en-US" dirty="0">
                <a:ea typeface="Calibri"/>
                <a:cs typeface="Calibri"/>
              </a:rPr>
              <a:t>Adasyn</a:t>
            </a:r>
          </a:p>
        </p:txBody>
      </p:sp>
    </p:spTree>
    <p:extLst>
      <p:ext uri="{BB962C8B-B14F-4D97-AF65-F5344CB8AC3E}">
        <p14:creationId xmlns:p14="http://schemas.microsoft.com/office/powerpoint/2010/main" val="2619088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812647" y="3726148"/>
            <a:ext cx="941777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Get dummies is applied on </a:t>
            </a:r>
            <a:r>
              <a:rPr lang="en-US" sz="2000" dirty="0">
                <a:ea typeface="+mn-lt"/>
                <a:cs typeface="+mn-lt"/>
              </a:rPr>
              <a:t>[</a:t>
            </a:r>
            <a:r>
              <a:rPr lang="en-US" sz="2000" dirty="0">
                <a:solidFill>
                  <a:srgbClr val="A31515"/>
                </a:solidFill>
                <a:ea typeface="+mn-lt"/>
                <a:cs typeface="+mn-lt"/>
              </a:rPr>
              <a:t>'PROTOCOL'</a:t>
            </a:r>
            <a:r>
              <a:rPr lang="en-US" sz="2000" dirty="0">
                <a:ea typeface="+mn-lt"/>
                <a:cs typeface="+mn-lt"/>
              </a:rPr>
              <a:t>,</a:t>
            </a:r>
            <a:r>
              <a:rPr lang="en-US" sz="2000" dirty="0">
                <a:solidFill>
                  <a:srgbClr val="A31515"/>
                </a:solidFill>
                <a:ea typeface="+mn-lt"/>
                <a:cs typeface="+mn-lt"/>
              </a:rPr>
              <a:t>'TCP_FLAGS’</a:t>
            </a:r>
            <a:r>
              <a:rPr lang="en-US" sz="2000" dirty="0">
                <a:ea typeface="+mn-lt"/>
                <a:cs typeface="+mn-lt"/>
              </a:rPr>
              <a:t>] as it's categorical and as</a:t>
            </a:r>
            <a:endParaRPr lang="en-US" sz="2000" dirty="0">
              <a:cs typeface="Calibri"/>
            </a:endParaRPr>
          </a:p>
          <a:p>
            <a:r>
              <a:rPr lang="en-US" sz="2000" b="1" dirty="0">
                <a:solidFill>
                  <a:srgbClr val="273239"/>
                </a:solidFill>
                <a:ea typeface="+mn-lt"/>
                <a:cs typeface="+mn-lt"/>
              </a:rPr>
              <a:t>pandas.get_dummies()</a:t>
            </a:r>
            <a:r>
              <a:rPr lang="en-US" sz="2000" dirty="0">
                <a:solidFill>
                  <a:srgbClr val="273239"/>
                </a:solidFill>
                <a:ea typeface="+mn-lt"/>
                <a:cs typeface="+mn-lt"/>
              </a:rPr>
              <a:t> is used for data manipulation. It converts categorical data into dummy or indicator variables.</a:t>
            </a:r>
            <a:endParaRPr lang="en-US" sz="2000" dirty="0">
              <a:ea typeface="+mn-lt"/>
              <a:cs typeface="+mn-lt"/>
            </a:endParaRPr>
          </a:p>
          <a:p>
            <a:r>
              <a:rPr lang="en-US" sz="2000" dirty="0">
                <a:cs typeface="Calibri"/>
              </a:rPr>
              <a:t>  </a:t>
            </a:r>
          </a:p>
        </p:txBody>
      </p:sp>
      <p:sp>
        <p:nvSpPr>
          <p:cNvPr id="15" name="TextBox 14">
            <a:extLst>
              <a:ext uri="{FF2B5EF4-FFF2-40B4-BE49-F238E27FC236}">
                <a16:creationId xmlns:a16="http://schemas.microsoft.com/office/drawing/2014/main" id="{EA4604FD-A10F-A75E-A214-BB5CC941DFE4}"/>
              </a:ext>
            </a:extLst>
          </p:cNvPr>
          <p:cNvSpPr txBox="1"/>
          <p:nvPr/>
        </p:nvSpPr>
        <p:spPr>
          <a:xfrm>
            <a:off x="1862600" y="2751430"/>
            <a:ext cx="94067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242424"/>
              </a:solidFill>
              <a:cs typeface="Calibri"/>
            </a:endParaRPr>
          </a:p>
        </p:txBody>
      </p:sp>
      <p:sp>
        <p:nvSpPr>
          <p:cNvPr id="9" name="TextBox 8">
            <a:extLst>
              <a:ext uri="{FF2B5EF4-FFF2-40B4-BE49-F238E27FC236}">
                <a16:creationId xmlns:a16="http://schemas.microsoft.com/office/drawing/2014/main" id="{CAAF2B21-DEDA-2435-B920-933A40CD665B}"/>
              </a:ext>
            </a:extLst>
          </p:cNvPr>
          <p:cNvSpPr txBox="1"/>
          <p:nvPr/>
        </p:nvSpPr>
        <p:spPr>
          <a:xfrm>
            <a:off x="1817413" y="2685426"/>
            <a:ext cx="95031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242424"/>
              </a:solidFill>
              <a:cs typeface="Calibri"/>
            </a:endParaRPr>
          </a:p>
        </p:txBody>
      </p:sp>
      <p:sp>
        <p:nvSpPr>
          <p:cNvPr id="11" name="TextBox 10">
            <a:extLst>
              <a:ext uri="{FF2B5EF4-FFF2-40B4-BE49-F238E27FC236}">
                <a16:creationId xmlns:a16="http://schemas.microsoft.com/office/drawing/2014/main" id="{096B4D67-D44C-721C-CAC3-24C76C2B1EBA}"/>
              </a:ext>
            </a:extLst>
          </p:cNvPr>
          <p:cNvSpPr txBox="1"/>
          <p:nvPr/>
        </p:nvSpPr>
        <p:spPr>
          <a:xfrm>
            <a:off x="1812647" y="781638"/>
            <a:ext cx="91520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Encoding</a:t>
            </a:r>
            <a:endParaRPr lang="en-US" sz="2000" dirty="0">
              <a:cs typeface="Calibri"/>
            </a:endParaRPr>
          </a:p>
        </p:txBody>
      </p:sp>
      <p:sp>
        <p:nvSpPr>
          <p:cNvPr id="10" name="TextBox 9">
            <a:extLst>
              <a:ext uri="{FF2B5EF4-FFF2-40B4-BE49-F238E27FC236}">
                <a16:creationId xmlns:a16="http://schemas.microsoft.com/office/drawing/2014/main" id="{C6F55F5C-BDBA-C312-CBB6-C4C5169113C6}"/>
              </a:ext>
            </a:extLst>
          </p:cNvPr>
          <p:cNvSpPr txBox="1"/>
          <p:nvPr/>
        </p:nvSpPr>
        <p:spPr>
          <a:xfrm>
            <a:off x="1787338" y="2031066"/>
            <a:ext cx="9833161"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273239"/>
                </a:solidFill>
              </a:rPr>
              <a:t>Label Encoding</a:t>
            </a:r>
            <a:r>
              <a:rPr lang="en-US" sz="2400" dirty="0">
                <a:solidFill>
                  <a:srgbClr val="273239"/>
                </a:solidFill>
              </a:rPr>
              <a:t> </a:t>
            </a:r>
            <a:endParaRPr lang="en-US" sz="2400" dirty="0"/>
          </a:p>
          <a:p>
            <a:r>
              <a:rPr lang="en-US" sz="2000" dirty="0">
                <a:solidFill>
                  <a:srgbClr val="273239"/>
                </a:solidFill>
                <a:ea typeface="+mn-lt"/>
                <a:cs typeface="+mn-lt"/>
              </a:rPr>
              <a:t>it is a technique that is used to convert categorical columns into numerical ones so that they can be fitted by machine learning models which only take numerical data. It is an important pre-processing step in a machine-learning project.</a:t>
            </a:r>
            <a:endParaRPr lang="en-US" sz="2000" dirty="0">
              <a:cs typeface="Calibri"/>
            </a:endParaRPr>
          </a:p>
          <a:p>
            <a:pPr algn="l"/>
            <a:endParaRPr lang="en-US" sz="2000" dirty="0">
              <a:cs typeface="Calibri"/>
            </a:endParaRPr>
          </a:p>
        </p:txBody>
      </p:sp>
      <p:sp>
        <p:nvSpPr>
          <p:cNvPr id="13" name="TextBox 12">
            <a:extLst>
              <a:ext uri="{FF2B5EF4-FFF2-40B4-BE49-F238E27FC236}">
                <a16:creationId xmlns:a16="http://schemas.microsoft.com/office/drawing/2014/main" id="{54C7DE05-E6D0-8328-2FC9-1E1496BF4C72}"/>
              </a:ext>
            </a:extLst>
          </p:cNvPr>
          <p:cNvSpPr txBox="1"/>
          <p:nvPr/>
        </p:nvSpPr>
        <p:spPr>
          <a:xfrm>
            <a:off x="1812647" y="1292093"/>
            <a:ext cx="85030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ML learning models only understand numeric values, that’s why the nonnumeric attributes have to be encoded in some way to be understood by the model.</a:t>
            </a:r>
            <a:endParaRPr lang="en-US" sz="2000" dirty="0">
              <a:cs typeface="Calibri"/>
            </a:endParaRPr>
          </a:p>
        </p:txBody>
      </p:sp>
      <p:pic>
        <p:nvPicPr>
          <p:cNvPr id="12" name="Picture 11">
            <a:extLst>
              <a:ext uri="{FF2B5EF4-FFF2-40B4-BE49-F238E27FC236}">
                <a16:creationId xmlns:a16="http://schemas.microsoft.com/office/drawing/2014/main" id="{D2788E3B-F4D8-CE01-CFE1-C1D34C4D46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
        <p:nvSpPr>
          <p:cNvPr id="14" name="TextBox 13">
            <a:extLst>
              <a:ext uri="{FF2B5EF4-FFF2-40B4-BE49-F238E27FC236}">
                <a16:creationId xmlns:a16="http://schemas.microsoft.com/office/drawing/2014/main" id="{AD083E12-FF91-F538-BB87-A94E2D3F933F}"/>
              </a:ext>
            </a:extLst>
          </p:cNvPr>
          <p:cNvSpPr txBox="1"/>
          <p:nvPr/>
        </p:nvSpPr>
        <p:spPr>
          <a:xfrm>
            <a:off x="1041267" y="148455"/>
            <a:ext cx="111710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rgbClr val="002060"/>
                </a:solidFill>
                <a:ea typeface="+mn-lt"/>
                <a:cs typeface="+mn-lt"/>
              </a:rPr>
              <a:t>ML model preparation</a:t>
            </a:r>
            <a:endParaRPr lang="en-US" sz="2800" b="1" dirty="0">
              <a:solidFill>
                <a:srgbClr val="002060"/>
              </a:solidFill>
              <a:cs typeface="Calibri"/>
            </a:endParaRPr>
          </a:p>
          <a:p>
            <a:pPr algn="l"/>
            <a:endParaRPr lang="en-US" dirty="0">
              <a:ea typeface="Calibri"/>
              <a:cs typeface="Calibri"/>
            </a:endParaRPr>
          </a:p>
        </p:txBody>
      </p:sp>
    </p:spTree>
    <p:extLst>
      <p:ext uri="{BB962C8B-B14F-4D97-AF65-F5344CB8AC3E}">
        <p14:creationId xmlns:p14="http://schemas.microsoft.com/office/powerpoint/2010/main" val="1550686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041267" y="148455"/>
            <a:ext cx="111710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rgbClr val="002060"/>
                </a:solidFill>
                <a:ea typeface="+mn-lt"/>
                <a:cs typeface="+mn-lt"/>
              </a:rPr>
              <a:t>ML model preparation</a:t>
            </a:r>
            <a:endParaRPr lang="en-US" sz="2800" b="1" dirty="0">
              <a:solidFill>
                <a:srgbClr val="002060"/>
              </a:solidFill>
              <a:cs typeface="Calibri"/>
            </a:endParaRPr>
          </a:p>
          <a:p>
            <a:pPr algn="l"/>
            <a:endParaRPr lang="en-US" dirty="0">
              <a:ea typeface="Calibri"/>
              <a:cs typeface="Calibri"/>
            </a:endParaRPr>
          </a:p>
        </p:txBody>
      </p:sp>
      <p:sp>
        <p:nvSpPr>
          <p:cNvPr id="7" name="TextBox 6">
            <a:extLst>
              <a:ext uri="{FF2B5EF4-FFF2-40B4-BE49-F238E27FC236}">
                <a16:creationId xmlns:a16="http://schemas.microsoft.com/office/drawing/2014/main" id="{EA192040-B4FA-DD00-BDD6-4ED5E5FF97B2}"/>
              </a:ext>
            </a:extLst>
          </p:cNvPr>
          <p:cNvSpPr txBox="1"/>
          <p:nvPr/>
        </p:nvSpPr>
        <p:spPr>
          <a:xfrm>
            <a:off x="1635672" y="1737490"/>
            <a:ext cx="9982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p:txBody>
      </p:sp>
      <p:sp>
        <p:nvSpPr>
          <p:cNvPr id="8" name="TextBox 7">
            <a:extLst>
              <a:ext uri="{FF2B5EF4-FFF2-40B4-BE49-F238E27FC236}">
                <a16:creationId xmlns:a16="http://schemas.microsoft.com/office/drawing/2014/main" id="{0C63F8D7-CBB0-2F52-BA21-BCFDDAA90466}"/>
              </a:ext>
            </a:extLst>
          </p:cNvPr>
          <p:cNvSpPr txBox="1"/>
          <p:nvPr/>
        </p:nvSpPr>
        <p:spPr>
          <a:xfrm>
            <a:off x="1734206" y="3087413"/>
            <a:ext cx="6414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5" name="TextBox 14">
            <a:extLst>
              <a:ext uri="{FF2B5EF4-FFF2-40B4-BE49-F238E27FC236}">
                <a16:creationId xmlns:a16="http://schemas.microsoft.com/office/drawing/2014/main" id="{EA4604FD-A10F-A75E-A214-BB5CC941DFE4}"/>
              </a:ext>
            </a:extLst>
          </p:cNvPr>
          <p:cNvSpPr txBox="1"/>
          <p:nvPr/>
        </p:nvSpPr>
        <p:spPr>
          <a:xfrm>
            <a:off x="1862600" y="2751430"/>
            <a:ext cx="94067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242424"/>
              </a:solidFill>
              <a:cs typeface="Calibri"/>
            </a:endParaRPr>
          </a:p>
        </p:txBody>
      </p:sp>
      <p:sp>
        <p:nvSpPr>
          <p:cNvPr id="9" name="TextBox 8">
            <a:extLst>
              <a:ext uri="{FF2B5EF4-FFF2-40B4-BE49-F238E27FC236}">
                <a16:creationId xmlns:a16="http://schemas.microsoft.com/office/drawing/2014/main" id="{CAAF2B21-DEDA-2435-B920-933A40CD665B}"/>
              </a:ext>
            </a:extLst>
          </p:cNvPr>
          <p:cNvSpPr txBox="1"/>
          <p:nvPr/>
        </p:nvSpPr>
        <p:spPr>
          <a:xfrm>
            <a:off x="1817413" y="2685426"/>
            <a:ext cx="95031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rgbClr val="242424"/>
              </a:solidFill>
              <a:cs typeface="Calibri"/>
            </a:endParaRPr>
          </a:p>
        </p:txBody>
      </p:sp>
      <p:sp>
        <p:nvSpPr>
          <p:cNvPr id="12" name="TextBox 11">
            <a:extLst>
              <a:ext uri="{FF2B5EF4-FFF2-40B4-BE49-F238E27FC236}">
                <a16:creationId xmlns:a16="http://schemas.microsoft.com/office/drawing/2014/main" id="{F5721902-18A3-6EEF-AFE5-5FCF07ECE674}"/>
              </a:ext>
            </a:extLst>
          </p:cNvPr>
          <p:cNvSpPr txBox="1"/>
          <p:nvPr/>
        </p:nvSpPr>
        <p:spPr>
          <a:xfrm>
            <a:off x="1734206" y="1115419"/>
            <a:ext cx="10204862"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dirty="0">
                <a:solidFill>
                  <a:schemeClr val="accent1">
                    <a:lumMod val="50000"/>
                  </a:schemeClr>
                </a:solidFill>
                <a:ea typeface="+mn-lt"/>
                <a:cs typeface="+mn-lt"/>
              </a:rPr>
              <a:t>Normalization:</a:t>
            </a:r>
          </a:p>
          <a:p>
            <a:r>
              <a:rPr lang="en-US" sz="2400" dirty="0">
                <a:ea typeface="Calibri"/>
                <a:cs typeface="Calibri"/>
              </a:rPr>
              <a:t>Two techniques were used In normalization</a:t>
            </a:r>
          </a:p>
          <a:p>
            <a:pPr marL="342900" indent="-342900">
              <a:buFont typeface="Arial" panose="020B0604020202020204" pitchFamily="34" charset="0"/>
              <a:buChar char="•"/>
            </a:pPr>
            <a:r>
              <a:rPr lang="en-US" sz="2400" dirty="0">
                <a:ea typeface="Calibri"/>
                <a:cs typeface="Calibri"/>
              </a:rPr>
              <a:t>Standardization with Standard Scaler</a:t>
            </a:r>
          </a:p>
          <a:p>
            <a:pPr marL="342900" indent="-342900">
              <a:buFont typeface="Arial" panose="020B0604020202020204" pitchFamily="34" charset="0"/>
              <a:buChar char="•"/>
            </a:pPr>
            <a:r>
              <a:rPr lang="en-US" sz="2400" dirty="0">
                <a:ea typeface="Calibri"/>
                <a:cs typeface="Calibri"/>
              </a:rPr>
              <a:t>Normalization using Minmax scaler</a:t>
            </a:r>
          </a:p>
          <a:p>
            <a:endParaRPr lang="en-US" sz="2400" b="1" dirty="0">
              <a:solidFill>
                <a:schemeClr val="accent1">
                  <a:lumMod val="50000"/>
                </a:schemeClr>
              </a:solidFill>
              <a:ea typeface="+mn-lt"/>
              <a:cs typeface="+mn-lt"/>
            </a:endParaRPr>
          </a:p>
        </p:txBody>
      </p:sp>
      <p:pic>
        <p:nvPicPr>
          <p:cNvPr id="10" name="Picture 9">
            <a:extLst>
              <a:ext uri="{FF2B5EF4-FFF2-40B4-BE49-F238E27FC236}">
                <a16:creationId xmlns:a16="http://schemas.microsoft.com/office/drawing/2014/main" id="{2D782B90-9D16-7A35-16BC-2E142292EF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
        <p:nvSpPr>
          <p:cNvPr id="13" name="TextBox 12">
            <a:extLst>
              <a:ext uri="{FF2B5EF4-FFF2-40B4-BE49-F238E27FC236}">
                <a16:creationId xmlns:a16="http://schemas.microsoft.com/office/drawing/2014/main" id="{593D0D03-A44B-CCF5-2129-CEC9485C723C}"/>
              </a:ext>
            </a:extLst>
          </p:cNvPr>
          <p:cNvSpPr txBox="1"/>
          <p:nvPr/>
        </p:nvSpPr>
        <p:spPr>
          <a:xfrm>
            <a:off x="1794234" y="2907774"/>
            <a:ext cx="96650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cs typeface="Calibri"/>
              </a:rPr>
              <a:t>Splitting the data:</a:t>
            </a:r>
          </a:p>
        </p:txBody>
      </p:sp>
      <p:sp>
        <p:nvSpPr>
          <p:cNvPr id="11" name="TextBox 10">
            <a:extLst>
              <a:ext uri="{FF2B5EF4-FFF2-40B4-BE49-F238E27FC236}">
                <a16:creationId xmlns:a16="http://schemas.microsoft.com/office/drawing/2014/main" id="{ADEDBBBE-47B1-F0B1-ABCB-E2C08B5A9E39}"/>
              </a:ext>
            </a:extLst>
          </p:cNvPr>
          <p:cNvSpPr txBox="1"/>
          <p:nvPr/>
        </p:nvSpPr>
        <p:spPr>
          <a:xfrm>
            <a:off x="1817413" y="3427904"/>
            <a:ext cx="966507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After applying  encoding and normalization on the dataset, we have divided the whole data set into train and test parts with percentages of 75% and 25% respectively.</a:t>
            </a:r>
          </a:p>
          <a:p>
            <a:r>
              <a:rPr lang="en-US" sz="2000" dirty="0">
                <a:ea typeface="+mn-lt"/>
                <a:cs typeface="+mn-lt"/>
              </a:rPr>
              <a:t>Then we have applied GridSearchCV and RandomizedSearchCV to cross validate the data which was set to five cv=5, which also maintains shuffling of the data to ensure that every sample of he data gets the same ratio of every attack label.</a:t>
            </a:r>
          </a:p>
        </p:txBody>
      </p:sp>
    </p:spTree>
    <p:extLst>
      <p:ext uri="{BB962C8B-B14F-4D97-AF65-F5344CB8AC3E}">
        <p14:creationId xmlns:p14="http://schemas.microsoft.com/office/powerpoint/2010/main" val="4017467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67054"/>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702059" y="2954776"/>
            <a:ext cx="83613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solidFill>
                  <a:schemeClr val="bg1"/>
                </a:solidFill>
                <a:latin typeface="Calibri"/>
                <a:ea typeface="Calibri"/>
                <a:cs typeface="Calibri"/>
              </a:rPr>
              <a:t>Binary-Class Classification</a:t>
            </a:r>
          </a:p>
          <a:p>
            <a:pPr algn="l"/>
            <a:endParaRPr lang="en-US">
              <a:ea typeface="Calibri"/>
              <a:cs typeface="Calibri"/>
            </a:endParaRPr>
          </a:p>
        </p:txBody>
      </p:sp>
    </p:spTree>
    <p:extLst>
      <p:ext uri="{BB962C8B-B14F-4D97-AF65-F5344CB8AC3E}">
        <p14:creationId xmlns:p14="http://schemas.microsoft.com/office/powerpoint/2010/main" val="3257454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646654" y="543420"/>
            <a:ext cx="1027961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n-lt"/>
                <a:cs typeface="+mn-lt"/>
              </a:rPr>
              <a:t>In this experiment</a:t>
            </a:r>
            <a:r>
              <a:rPr lang="en-US" sz="2000" dirty="0">
                <a:ea typeface="+mn-lt"/>
                <a:cs typeface="+mn-lt"/>
              </a:rPr>
              <a:t>, we evaluate the attack detection performance of the NetFlow datasets compared to the NF-TON-IOT. This table lists the accuracy, AUC, F1 score.</a:t>
            </a:r>
          </a:p>
          <a:p>
            <a:endParaRPr lang="en-US" sz="2000" dirty="0">
              <a:ea typeface="+mn-lt"/>
              <a:cs typeface="+mn-lt"/>
            </a:endParaRPr>
          </a:p>
          <a:p>
            <a:r>
              <a:rPr lang="en-US" sz="2000" b="1" dirty="0">
                <a:ea typeface="+mn-lt"/>
                <a:cs typeface="+mn-lt"/>
              </a:rPr>
              <a:t> According to the queens land scientific paper</a:t>
            </a:r>
            <a:r>
              <a:rPr lang="en-US" sz="2000" dirty="0">
                <a:ea typeface="+mn-lt"/>
                <a:cs typeface="+mn-lt"/>
              </a:rPr>
              <a:t> The NF-</a:t>
            </a:r>
            <a:r>
              <a:rPr lang="en-US" sz="2000" dirty="0" err="1">
                <a:ea typeface="+mn-lt"/>
                <a:cs typeface="+mn-lt"/>
              </a:rPr>
              <a:t>ToN</a:t>
            </a:r>
            <a:r>
              <a:rPr lang="en-US" sz="2000" dirty="0">
                <a:ea typeface="+mn-lt"/>
                <a:cs typeface="+mn-lt"/>
              </a:rPr>
              <a:t>-IoT’s dataset performance was superior to its other data sets of the same branch of TON-IOT, achieving a 99.67% accuracies as shown</a:t>
            </a:r>
            <a:endParaRPr lang="en-US" dirty="0"/>
          </a:p>
        </p:txBody>
      </p:sp>
      <p:sp>
        <p:nvSpPr>
          <p:cNvPr id="12" name="TextBox 11">
            <a:extLst>
              <a:ext uri="{FF2B5EF4-FFF2-40B4-BE49-F238E27FC236}">
                <a16:creationId xmlns:a16="http://schemas.microsoft.com/office/drawing/2014/main" id="{EF831FCF-1024-FEC8-DF94-F19DC41053B9}"/>
              </a:ext>
            </a:extLst>
          </p:cNvPr>
          <p:cNvSpPr txBox="1"/>
          <p:nvPr/>
        </p:nvSpPr>
        <p:spPr>
          <a:xfrm>
            <a:off x="2062654" y="2870402"/>
            <a:ext cx="806668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ea typeface="Calibri"/>
                <a:cs typeface="Calibri"/>
              </a:rPr>
              <a:t>The table below shows the accuracy of different data sets and NF of these data sets</a:t>
            </a:r>
            <a:endParaRPr lang="en-US" sz="1400" b="1" dirty="0"/>
          </a:p>
        </p:txBody>
      </p:sp>
      <p:pic>
        <p:nvPicPr>
          <p:cNvPr id="7" name="Picture 6">
            <a:extLst>
              <a:ext uri="{FF2B5EF4-FFF2-40B4-BE49-F238E27FC236}">
                <a16:creationId xmlns:a16="http://schemas.microsoft.com/office/drawing/2014/main" id="{071C8B42-373A-ED6E-BE58-586095A6B3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pic>
        <p:nvPicPr>
          <p:cNvPr id="10" name="Picture 9">
            <a:extLst>
              <a:ext uri="{FF2B5EF4-FFF2-40B4-BE49-F238E27FC236}">
                <a16:creationId xmlns:a16="http://schemas.microsoft.com/office/drawing/2014/main" id="{02AB11AA-D9DC-CFC8-F808-D8BED501B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1240" y="3218316"/>
            <a:ext cx="5849519" cy="3096264"/>
          </a:xfrm>
          <a:prstGeom prst="rect">
            <a:avLst/>
          </a:prstGeom>
        </p:spPr>
      </p:pic>
    </p:spTree>
    <p:extLst>
      <p:ext uri="{BB962C8B-B14F-4D97-AF65-F5344CB8AC3E}">
        <p14:creationId xmlns:p14="http://schemas.microsoft.com/office/powerpoint/2010/main" val="3492724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4473" y="553658"/>
            <a:ext cx="10279612"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Calibri"/>
                <a:cs typeface="Calibri"/>
              </a:rPr>
              <a:t>So ,in our research we apply different machine learning models on the NF-TON-IOT dataset with applying different sampling techniques.</a:t>
            </a:r>
            <a:endParaRPr lang="en-US" sz="2000" dirty="0"/>
          </a:p>
          <a:p>
            <a:pPr algn="l"/>
            <a:endParaRPr lang="en-US" dirty="0">
              <a:ea typeface="Calibri"/>
              <a:cs typeface="Calibri"/>
            </a:endParaRPr>
          </a:p>
        </p:txBody>
      </p:sp>
      <p:sp>
        <p:nvSpPr>
          <p:cNvPr id="8" name="TextBox 7">
            <a:extLst>
              <a:ext uri="{FF2B5EF4-FFF2-40B4-BE49-F238E27FC236}">
                <a16:creationId xmlns:a16="http://schemas.microsoft.com/office/drawing/2014/main" id="{0C63F8D7-CBB0-2F52-BA21-BCFDDAA90466}"/>
              </a:ext>
            </a:extLst>
          </p:cNvPr>
          <p:cNvSpPr txBox="1"/>
          <p:nvPr/>
        </p:nvSpPr>
        <p:spPr>
          <a:xfrm>
            <a:off x="1750852" y="1583791"/>
            <a:ext cx="64145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Those ML models are applied on:</a:t>
            </a:r>
          </a:p>
          <a:p>
            <a:pPr marL="285750" indent="-285750">
              <a:buFont typeface="Wingdings"/>
              <a:buChar char="§"/>
            </a:pPr>
            <a:r>
              <a:rPr lang="en-US" dirty="0">
                <a:cs typeface="Calibri"/>
              </a:rPr>
              <a:t>No over sampled data </a:t>
            </a:r>
          </a:p>
          <a:p>
            <a:pPr marL="285750" indent="-285750">
              <a:buFont typeface="Wingdings"/>
              <a:buChar char="§"/>
            </a:pPr>
            <a:r>
              <a:rPr lang="en-US" dirty="0">
                <a:cs typeface="Calibri"/>
              </a:rPr>
              <a:t>Random over sampled data </a:t>
            </a:r>
          </a:p>
          <a:p>
            <a:pPr marL="285750" indent="-285750">
              <a:buFont typeface="Wingdings"/>
              <a:buChar char="§"/>
            </a:pPr>
            <a:r>
              <a:rPr lang="en-US" dirty="0">
                <a:cs typeface="Calibri"/>
              </a:rPr>
              <a:t>SMOTE sampled data </a:t>
            </a:r>
          </a:p>
          <a:p>
            <a:pPr marL="285750" indent="-285750">
              <a:buFont typeface="Wingdings"/>
              <a:buChar char="§"/>
            </a:pPr>
            <a:r>
              <a:rPr lang="en-US" dirty="0">
                <a:cs typeface="Calibri"/>
              </a:rPr>
              <a:t>ADASYN sampled data </a:t>
            </a:r>
          </a:p>
        </p:txBody>
      </p:sp>
      <p:graphicFrame>
        <p:nvGraphicFramePr>
          <p:cNvPr id="9" name="Table 8">
            <a:extLst>
              <a:ext uri="{FF2B5EF4-FFF2-40B4-BE49-F238E27FC236}">
                <a16:creationId xmlns:a16="http://schemas.microsoft.com/office/drawing/2014/main" id="{AEC14CF3-7D0C-8C19-003C-29D5CFCDC5E1}"/>
              </a:ext>
            </a:extLst>
          </p:cNvPr>
          <p:cNvGraphicFramePr>
            <a:graphicFrameLocks noGrp="1"/>
          </p:cNvGraphicFramePr>
          <p:nvPr>
            <p:extLst>
              <p:ext uri="{D42A27DB-BD31-4B8C-83A1-F6EECF244321}">
                <p14:modId xmlns:p14="http://schemas.microsoft.com/office/powerpoint/2010/main" val="1552664585"/>
              </p:ext>
            </p:extLst>
          </p:nvPr>
        </p:nvGraphicFramePr>
        <p:xfrm>
          <a:off x="2840182" y="4215740"/>
          <a:ext cx="6349318" cy="2015041"/>
        </p:xfrm>
        <a:graphic>
          <a:graphicData uri="http://schemas.openxmlformats.org/drawingml/2006/table">
            <a:tbl>
              <a:tblPr firstRow="1" bandRow="1">
                <a:tableStyleId>{5C22544A-7EE6-4342-B048-85BDC9FD1C3A}</a:tableStyleId>
              </a:tblPr>
              <a:tblGrid>
                <a:gridCol w="2243799">
                  <a:extLst>
                    <a:ext uri="{9D8B030D-6E8A-4147-A177-3AD203B41FA5}">
                      <a16:colId xmlns:a16="http://schemas.microsoft.com/office/drawing/2014/main" val="167174591"/>
                    </a:ext>
                  </a:extLst>
                </a:gridCol>
                <a:gridCol w="1645293">
                  <a:extLst>
                    <a:ext uri="{9D8B030D-6E8A-4147-A177-3AD203B41FA5}">
                      <a16:colId xmlns:a16="http://schemas.microsoft.com/office/drawing/2014/main" val="2589047720"/>
                    </a:ext>
                  </a:extLst>
                </a:gridCol>
                <a:gridCol w="1271968">
                  <a:extLst>
                    <a:ext uri="{9D8B030D-6E8A-4147-A177-3AD203B41FA5}">
                      <a16:colId xmlns:a16="http://schemas.microsoft.com/office/drawing/2014/main" val="1313660699"/>
                    </a:ext>
                  </a:extLst>
                </a:gridCol>
                <a:gridCol w="1188258">
                  <a:extLst>
                    <a:ext uri="{9D8B030D-6E8A-4147-A177-3AD203B41FA5}">
                      <a16:colId xmlns:a16="http://schemas.microsoft.com/office/drawing/2014/main" val="313170550"/>
                    </a:ext>
                  </a:extLst>
                </a:gridCol>
              </a:tblGrid>
              <a:tr h="454246">
                <a:tc>
                  <a:txBody>
                    <a:bodyPr/>
                    <a:lstStyle/>
                    <a:p>
                      <a:pPr algn="ctr" fontAlgn="b"/>
                      <a:r>
                        <a:rPr lang="en-US" sz="1400" b="1" dirty="0">
                          <a:effectLst/>
                        </a:rPr>
                        <a:t>binary-class classification</a:t>
                      </a:r>
                    </a:p>
                    <a:p>
                      <a:pPr lvl="0" algn="ctr">
                        <a:buNone/>
                      </a:pPr>
                      <a:r>
                        <a:rPr lang="en-US" sz="1400" b="1" i="0" u="none" strike="noStrike" noProof="0" dirty="0">
                          <a:solidFill>
                            <a:schemeClr val="bg1"/>
                          </a:solidFill>
                          <a:effectLst/>
                          <a:latin typeface="Calibri"/>
                        </a:rPr>
                        <a:t>data splitting on 25%</a:t>
                      </a:r>
                      <a:endParaRPr lang="en-US" sz="2400" b="1" dirty="0">
                        <a:solidFill>
                          <a:schemeClr val="bg1"/>
                        </a:solidFill>
                      </a:endParaRPr>
                    </a:p>
                  </a:txBody>
                  <a:tcPr marL="9525" marR="9525" marT="9525" anchor="b"/>
                </a:tc>
                <a:tc>
                  <a:txBody>
                    <a:bodyPr/>
                    <a:lstStyle/>
                    <a:p>
                      <a:pPr lvl="0" algn="ctr">
                        <a:buNone/>
                      </a:pPr>
                      <a:r>
                        <a:rPr lang="en-US" sz="1400" b="1" i="0" u="none" strike="noStrike" noProof="0" dirty="0">
                          <a:solidFill>
                            <a:schemeClr val="bg1"/>
                          </a:solidFill>
                          <a:effectLst/>
                          <a:latin typeface="Calibri"/>
                        </a:rPr>
                        <a:t>Logistic regression</a:t>
                      </a:r>
                      <a:r>
                        <a:rPr lang="en-US" sz="1400" b="1" i="0" u="none" strike="noStrike" noProof="0" dirty="0">
                          <a:solidFill>
                            <a:srgbClr val="000000"/>
                          </a:solidFill>
                          <a:effectLst/>
                          <a:latin typeface="Calibri"/>
                        </a:rPr>
                        <a:t> </a:t>
                      </a:r>
                      <a:endParaRPr lang="en-US" sz="1400" b="1" dirty="0">
                        <a:effectLst/>
                        <a:latin typeface="Calibri"/>
                      </a:endParaRPr>
                    </a:p>
                  </a:txBody>
                  <a:tcPr marL="9525" marR="9525" marT="9525" anchor="b"/>
                </a:tc>
                <a:tc>
                  <a:txBody>
                    <a:bodyPr/>
                    <a:lstStyle/>
                    <a:p>
                      <a:pPr lvl="0" algn="ctr">
                        <a:buNone/>
                      </a:pPr>
                      <a:r>
                        <a:rPr lang="en-US" sz="1400" b="1" i="0" u="none" strike="noStrike" noProof="0" dirty="0">
                          <a:solidFill>
                            <a:schemeClr val="bg1"/>
                          </a:solidFill>
                          <a:effectLst/>
                          <a:latin typeface="Calibri"/>
                        </a:rPr>
                        <a:t>Random forest </a:t>
                      </a:r>
                      <a:endParaRPr lang="en-US" sz="1400" b="1" dirty="0">
                        <a:solidFill>
                          <a:schemeClr val="bg1"/>
                        </a:solidFill>
                        <a:effectLst/>
                        <a:latin typeface="Calibri"/>
                      </a:endParaRPr>
                    </a:p>
                  </a:txBody>
                  <a:tcPr marL="9525" marR="9525" marT="9525" anchor="b"/>
                </a:tc>
                <a:tc>
                  <a:txBody>
                    <a:bodyPr/>
                    <a:lstStyle/>
                    <a:p>
                      <a:pPr lvl="0" algn="ctr">
                        <a:buNone/>
                      </a:pPr>
                      <a:r>
                        <a:rPr lang="en-US" sz="1400" b="1" i="0" u="none" strike="noStrike" noProof="0" dirty="0">
                          <a:solidFill>
                            <a:schemeClr val="bg1"/>
                          </a:solidFill>
                          <a:effectLst/>
                          <a:latin typeface="Calibri"/>
                        </a:rPr>
                        <a:t>XG-boost </a:t>
                      </a:r>
                      <a:endParaRPr lang="en-US" sz="1400" b="1" dirty="0">
                        <a:solidFill>
                          <a:schemeClr val="bg1"/>
                        </a:solidFill>
                        <a:effectLst/>
                        <a:latin typeface="Calibri"/>
                      </a:endParaRPr>
                    </a:p>
                  </a:txBody>
                  <a:tcPr marL="9525" marR="9525" marT="9525" anchor="b"/>
                </a:tc>
                <a:extLst>
                  <a:ext uri="{0D108BD9-81ED-4DB2-BD59-A6C34878D82A}">
                    <a16:rowId xmlns:a16="http://schemas.microsoft.com/office/drawing/2014/main" val="3237133251"/>
                  </a:ext>
                </a:extLst>
              </a:tr>
              <a:tr h="383269">
                <a:tc>
                  <a:txBody>
                    <a:bodyPr/>
                    <a:lstStyle/>
                    <a:p>
                      <a:pPr algn="ctr" fontAlgn="b"/>
                      <a:r>
                        <a:rPr lang="en-US" sz="1400" b="1" dirty="0">
                          <a:effectLst/>
                        </a:rPr>
                        <a:t>No over sampled data</a:t>
                      </a:r>
                      <a:endParaRPr lang="en-US" sz="1400" b="1" dirty="0">
                        <a:effectLst/>
                        <a:latin typeface="Calibri" panose="020F0502020204030204" pitchFamily="34" charset="0"/>
                      </a:endParaRPr>
                    </a:p>
                  </a:txBody>
                  <a:tcPr marL="9525" marR="9525" marT="9525" anchor="b"/>
                </a:tc>
                <a:tc>
                  <a:txBody>
                    <a:bodyPr/>
                    <a:lstStyle/>
                    <a:p>
                      <a:pPr algn="ctr" fontAlgn="b"/>
                      <a:r>
                        <a:rPr lang="en-US" sz="1200" b="1" dirty="0">
                          <a:effectLst/>
                        </a:rPr>
                        <a:t>0.9902</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rPr>
                        <a:t>0.9998</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latin typeface="Calibri" panose="020F0502020204030204" pitchFamily="34" charset="0"/>
                        </a:rPr>
                        <a:t>0.999</a:t>
                      </a:r>
                    </a:p>
                  </a:txBody>
                  <a:tcPr marL="9525" marR="9525" marT="9525" anchor="b"/>
                </a:tc>
                <a:extLst>
                  <a:ext uri="{0D108BD9-81ED-4DB2-BD59-A6C34878D82A}">
                    <a16:rowId xmlns:a16="http://schemas.microsoft.com/office/drawing/2014/main" val="785622696"/>
                  </a:ext>
                </a:extLst>
              </a:tr>
              <a:tr h="383269">
                <a:tc>
                  <a:txBody>
                    <a:bodyPr/>
                    <a:lstStyle/>
                    <a:p>
                      <a:pPr algn="ctr" fontAlgn="b"/>
                      <a:r>
                        <a:rPr lang="en-US" sz="1400" b="1" dirty="0">
                          <a:effectLst/>
                        </a:rPr>
                        <a:t>Random over sampled</a:t>
                      </a:r>
                      <a:endParaRPr lang="en-US" sz="1400" b="1" dirty="0">
                        <a:effectLst/>
                        <a:latin typeface="Calibri" panose="020F0502020204030204" pitchFamily="34" charset="0"/>
                      </a:endParaRPr>
                    </a:p>
                  </a:txBody>
                  <a:tcPr marL="9525" marR="9525" marT="9525" anchor="b"/>
                </a:tc>
                <a:tc>
                  <a:txBody>
                    <a:bodyPr/>
                    <a:lstStyle/>
                    <a:p>
                      <a:pPr algn="ctr" fontAlgn="b"/>
                      <a:r>
                        <a:rPr lang="en-US" sz="1200" b="1" dirty="0">
                          <a:effectLst/>
                        </a:rPr>
                        <a:t>0.9844</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rPr>
                        <a:t>0.9999</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latin typeface="Calibri" panose="020F0502020204030204" pitchFamily="34" charset="0"/>
                        </a:rPr>
                        <a:t>0.9999</a:t>
                      </a:r>
                    </a:p>
                  </a:txBody>
                  <a:tcPr marL="9525" marR="9525" marT="9525" anchor="b"/>
                </a:tc>
                <a:extLst>
                  <a:ext uri="{0D108BD9-81ED-4DB2-BD59-A6C34878D82A}">
                    <a16:rowId xmlns:a16="http://schemas.microsoft.com/office/drawing/2014/main" val="393737078"/>
                  </a:ext>
                </a:extLst>
              </a:tr>
              <a:tr h="383269">
                <a:tc>
                  <a:txBody>
                    <a:bodyPr/>
                    <a:lstStyle/>
                    <a:p>
                      <a:pPr algn="ctr" fontAlgn="b"/>
                      <a:r>
                        <a:rPr lang="en-US" sz="1400" b="1" dirty="0">
                          <a:effectLst/>
                        </a:rPr>
                        <a:t>smote over sampled</a:t>
                      </a:r>
                      <a:endParaRPr lang="en-US" sz="1400" b="1" dirty="0">
                        <a:effectLst/>
                        <a:latin typeface="Calibri" panose="020F0502020204030204" pitchFamily="34" charset="0"/>
                      </a:endParaRPr>
                    </a:p>
                  </a:txBody>
                  <a:tcPr marL="9525" marR="9525" marT="9525" anchor="b"/>
                </a:tc>
                <a:tc>
                  <a:txBody>
                    <a:bodyPr/>
                    <a:lstStyle/>
                    <a:p>
                      <a:pPr algn="ctr" fontAlgn="b"/>
                      <a:r>
                        <a:rPr lang="en-US" sz="1200" b="1" dirty="0">
                          <a:effectLst/>
                        </a:rPr>
                        <a:t>0.9852</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rPr>
                        <a:t>0.9999</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latin typeface="Calibri" panose="020F0502020204030204" pitchFamily="34" charset="0"/>
                        </a:rPr>
                        <a:t>1.0</a:t>
                      </a:r>
                    </a:p>
                  </a:txBody>
                  <a:tcPr marL="9525" marR="9525" marT="9525" anchor="b"/>
                </a:tc>
                <a:extLst>
                  <a:ext uri="{0D108BD9-81ED-4DB2-BD59-A6C34878D82A}">
                    <a16:rowId xmlns:a16="http://schemas.microsoft.com/office/drawing/2014/main" val="1427118972"/>
                  </a:ext>
                </a:extLst>
              </a:tr>
              <a:tr h="383269">
                <a:tc>
                  <a:txBody>
                    <a:bodyPr/>
                    <a:lstStyle/>
                    <a:p>
                      <a:pPr algn="ctr" fontAlgn="b"/>
                      <a:r>
                        <a:rPr lang="en-US" sz="1400" b="1" dirty="0">
                          <a:effectLst/>
                        </a:rPr>
                        <a:t>Adasyn over sampled</a:t>
                      </a:r>
                      <a:endParaRPr lang="en-US" sz="1400" b="1" dirty="0">
                        <a:effectLst/>
                        <a:latin typeface="Calibri" panose="020F0502020204030204" pitchFamily="34" charset="0"/>
                      </a:endParaRPr>
                    </a:p>
                  </a:txBody>
                  <a:tcPr marL="9525" marR="9525" marT="9525" anchor="b"/>
                </a:tc>
                <a:tc>
                  <a:txBody>
                    <a:bodyPr/>
                    <a:lstStyle/>
                    <a:p>
                      <a:pPr algn="ctr" fontAlgn="b"/>
                      <a:r>
                        <a:rPr lang="en-US" sz="1200" b="1" dirty="0">
                          <a:effectLst/>
                        </a:rPr>
                        <a:t>0.9999</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rPr>
                        <a:t>0.9999</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rPr>
                        <a:t>0.9997</a:t>
                      </a:r>
                      <a:endParaRPr lang="en-US" sz="1200" b="1" dirty="0">
                        <a:effectLst/>
                        <a:latin typeface="Calibri" panose="020F0502020204030204" pitchFamily="34" charset="0"/>
                      </a:endParaRPr>
                    </a:p>
                  </a:txBody>
                  <a:tcPr marL="9525" marR="9525" marT="9525" anchor="b"/>
                </a:tc>
                <a:extLst>
                  <a:ext uri="{0D108BD9-81ED-4DB2-BD59-A6C34878D82A}">
                    <a16:rowId xmlns:a16="http://schemas.microsoft.com/office/drawing/2014/main" val="2379856674"/>
                  </a:ext>
                </a:extLst>
              </a:tr>
            </a:tbl>
          </a:graphicData>
        </a:graphic>
      </p:graphicFrame>
      <p:sp>
        <p:nvSpPr>
          <p:cNvPr id="7" name="TextBox 6">
            <a:extLst>
              <a:ext uri="{FF2B5EF4-FFF2-40B4-BE49-F238E27FC236}">
                <a16:creationId xmlns:a16="http://schemas.microsoft.com/office/drawing/2014/main" id="{7ED63733-AAA1-690D-FC71-9D13E312BF6A}"/>
              </a:ext>
            </a:extLst>
          </p:cNvPr>
          <p:cNvSpPr txBox="1"/>
          <p:nvPr/>
        </p:nvSpPr>
        <p:spPr>
          <a:xfrm>
            <a:off x="3033640" y="3471920"/>
            <a:ext cx="59624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ea typeface="Calibri"/>
                <a:cs typeface="Calibri"/>
              </a:rPr>
              <a:t>The below table shows the accuracy score with splitting data into 75% train and 25% test</a:t>
            </a:r>
          </a:p>
        </p:txBody>
      </p:sp>
      <p:pic>
        <p:nvPicPr>
          <p:cNvPr id="12" name="Picture 11">
            <a:extLst>
              <a:ext uri="{FF2B5EF4-FFF2-40B4-BE49-F238E27FC236}">
                <a16:creationId xmlns:a16="http://schemas.microsoft.com/office/drawing/2014/main" id="{CCBA523C-B8A6-824B-0AC5-F9AAD6231B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075567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578808" y="807915"/>
            <a:ext cx="10276915" cy="61555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b="1" dirty="0">
                <a:solidFill>
                  <a:schemeClr val="tx2">
                    <a:lumMod val="50000"/>
                  </a:schemeClr>
                </a:solidFill>
                <a:ea typeface="Calibri"/>
                <a:cs typeface="Calibri"/>
              </a:rPr>
              <a:t>The table shown is the result of applying ML model at the data with K-fold cross validation</a:t>
            </a:r>
          </a:p>
          <a:p>
            <a:pPr>
              <a:spcAft>
                <a:spcPts val="500"/>
              </a:spcAft>
            </a:pPr>
            <a:endParaRPr lang="en-US" sz="2000" dirty="0">
              <a:ea typeface="Calibri"/>
              <a:cs typeface="Calibri"/>
            </a:endParaRPr>
          </a:p>
        </p:txBody>
      </p:sp>
      <p:graphicFrame>
        <p:nvGraphicFramePr>
          <p:cNvPr id="16" name="Table 15">
            <a:extLst>
              <a:ext uri="{FF2B5EF4-FFF2-40B4-BE49-F238E27FC236}">
                <a16:creationId xmlns:a16="http://schemas.microsoft.com/office/drawing/2014/main" id="{0C86148D-0F3E-478C-CFC1-18FA3033C4B9}"/>
              </a:ext>
            </a:extLst>
          </p:cNvPr>
          <p:cNvGraphicFramePr>
            <a:graphicFrameLocks noGrp="1"/>
          </p:cNvGraphicFramePr>
          <p:nvPr>
            <p:extLst>
              <p:ext uri="{D42A27DB-BD31-4B8C-83A1-F6EECF244321}">
                <p14:modId xmlns:p14="http://schemas.microsoft.com/office/powerpoint/2010/main" val="459664099"/>
              </p:ext>
            </p:extLst>
          </p:nvPr>
        </p:nvGraphicFramePr>
        <p:xfrm>
          <a:off x="2406877" y="1210918"/>
          <a:ext cx="8075075" cy="2692140"/>
        </p:xfrm>
        <a:graphic>
          <a:graphicData uri="http://schemas.openxmlformats.org/drawingml/2006/table">
            <a:tbl>
              <a:tblPr firstRow="1" bandRow="1">
                <a:tableStyleId>{5C22544A-7EE6-4342-B048-85BDC9FD1C3A}</a:tableStyleId>
              </a:tblPr>
              <a:tblGrid>
                <a:gridCol w="3018950">
                  <a:extLst>
                    <a:ext uri="{9D8B030D-6E8A-4147-A177-3AD203B41FA5}">
                      <a16:colId xmlns:a16="http://schemas.microsoft.com/office/drawing/2014/main" val="3780522033"/>
                    </a:ext>
                  </a:extLst>
                </a:gridCol>
                <a:gridCol w="2037176">
                  <a:extLst>
                    <a:ext uri="{9D8B030D-6E8A-4147-A177-3AD203B41FA5}">
                      <a16:colId xmlns:a16="http://schemas.microsoft.com/office/drawing/2014/main" val="2091892057"/>
                    </a:ext>
                  </a:extLst>
                </a:gridCol>
                <a:gridCol w="1840823">
                  <a:extLst>
                    <a:ext uri="{9D8B030D-6E8A-4147-A177-3AD203B41FA5}">
                      <a16:colId xmlns:a16="http://schemas.microsoft.com/office/drawing/2014/main" val="1935599995"/>
                    </a:ext>
                  </a:extLst>
                </a:gridCol>
                <a:gridCol w="1178126">
                  <a:extLst>
                    <a:ext uri="{9D8B030D-6E8A-4147-A177-3AD203B41FA5}">
                      <a16:colId xmlns:a16="http://schemas.microsoft.com/office/drawing/2014/main" val="3154101731"/>
                    </a:ext>
                  </a:extLst>
                </a:gridCol>
              </a:tblGrid>
              <a:tr h="538428">
                <a:tc>
                  <a:txBody>
                    <a:bodyPr/>
                    <a:lstStyle/>
                    <a:p>
                      <a:pPr algn="ctr" fontAlgn="b"/>
                      <a:r>
                        <a:rPr lang="en-US" sz="1600" b="1" dirty="0">
                          <a:effectLst/>
                        </a:rPr>
                        <a:t>cross validation cv=5</a:t>
                      </a:r>
                      <a:endParaRPr lang="en-US" sz="1600" b="1" dirty="0">
                        <a:effectLst/>
                        <a:latin typeface="Calibri" panose="020F0502020204030204" pitchFamily="34" charset="0"/>
                      </a:endParaRPr>
                    </a:p>
                  </a:txBody>
                  <a:tcPr marL="9525" marR="9525" marT="9525" anchor="b"/>
                </a:tc>
                <a:tc>
                  <a:txBody>
                    <a:bodyPr/>
                    <a:lstStyle/>
                    <a:p>
                      <a:pPr algn="ctr" fontAlgn="b"/>
                      <a:r>
                        <a:rPr lang="en-US" sz="1600" b="1" dirty="0">
                          <a:effectLst/>
                        </a:rPr>
                        <a:t>logistic regression</a:t>
                      </a:r>
                      <a:endParaRPr lang="en-US" sz="1600" b="1" dirty="0">
                        <a:effectLst/>
                        <a:latin typeface="Calibri" panose="020F0502020204030204" pitchFamily="34" charset="0"/>
                      </a:endParaRPr>
                    </a:p>
                  </a:txBody>
                  <a:tcPr marL="9525" marR="9525" marT="9525" anchor="b"/>
                </a:tc>
                <a:tc>
                  <a:txBody>
                    <a:bodyPr/>
                    <a:lstStyle/>
                    <a:p>
                      <a:pPr algn="ctr" fontAlgn="b"/>
                      <a:r>
                        <a:rPr lang="en-US" sz="1600" b="1" dirty="0">
                          <a:effectLst/>
                        </a:rPr>
                        <a:t>Random forest</a:t>
                      </a:r>
                      <a:endParaRPr lang="en-US" sz="1600" b="1" dirty="0">
                        <a:effectLst/>
                        <a:latin typeface="Calibri" panose="020F0502020204030204" pitchFamily="34" charset="0"/>
                      </a:endParaRPr>
                    </a:p>
                  </a:txBody>
                  <a:tcPr marL="9525" marR="9525" marT="9525" anchor="b"/>
                </a:tc>
                <a:tc>
                  <a:txBody>
                    <a:bodyPr/>
                    <a:lstStyle/>
                    <a:p>
                      <a:pPr algn="ctr" fontAlgn="b"/>
                      <a:r>
                        <a:rPr lang="en-US" sz="1600" b="1" dirty="0">
                          <a:effectLst/>
                        </a:rPr>
                        <a:t>XG-boost</a:t>
                      </a:r>
                      <a:endParaRPr lang="en-US" sz="1600" b="1" dirty="0">
                        <a:effectLst/>
                        <a:latin typeface="Calibri" panose="020F0502020204030204" pitchFamily="34" charset="0"/>
                      </a:endParaRPr>
                    </a:p>
                  </a:txBody>
                  <a:tcPr marL="9525" marR="9525" marT="9525" anchor="b"/>
                </a:tc>
                <a:extLst>
                  <a:ext uri="{0D108BD9-81ED-4DB2-BD59-A6C34878D82A}">
                    <a16:rowId xmlns:a16="http://schemas.microsoft.com/office/drawing/2014/main" val="2797010749"/>
                  </a:ext>
                </a:extLst>
              </a:tr>
              <a:tr h="538428">
                <a:tc>
                  <a:txBody>
                    <a:bodyPr/>
                    <a:lstStyle/>
                    <a:p>
                      <a:pPr algn="ctr" fontAlgn="b"/>
                      <a:r>
                        <a:rPr lang="en-US" sz="1600" b="1" dirty="0">
                          <a:effectLst/>
                        </a:rPr>
                        <a:t>No over sampled data</a:t>
                      </a:r>
                      <a:endParaRPr lang="en-US" sz="1600" b="1" dirty="0">
                        <a:effectLst/>
                        <a:latin typeface="Calibri" panose="020F0502020204030204" pitchFamily="34" charset="0"/>
                      </a:endParaRPr>
                    </a:p>
                  </a:txBody>
                  <a:tcPr marL="9525" marR="9525" marT="9525" anchor="b"/>
                </a:tc>
                <a:tc>
                  <a:txBody>
                    <a:bodyPr/>
                    <a:lstStyle/>
                    <a:p>
                      <a:pPr algn="ctr" fontAlgn="b"/>
                      <a:r>
                        <a:rPr lang="en-US" sz="1200" b="1" dirty="0">
                          <a:effectLst/>
                          <a:latin typeface="Calibri" panose="020F0502020204030204" pitchFamily="34" charset="0"/>
                        </a:rPr>
                        <a:t>0.99910</a:t>
                      </a:r>
                    </a:p>
                  </a:txBody>
                  <a:tcPr marL="9525" marR="9525" marT="9525" anchor="b"/>
                </a:tc>
                <a:tc>
                  <a:txBody>
                    <a:bodyPr/>
                    <a:lstStyle/>
                    <a:p>
                      <a:pPr algn="ctr" fontAlgn="b"/>
                      <a:r>
                        <a:rPr lang="en-US" sz="1200" b="1" dirty="0">
                          <a:effectLst/>
                          <a:latin typeface="Calibri" panose="020F0502020204030204" pitchFamily="34" charset="0"/>
                        </a:rPr>
                        <a:t>0.9998</a:t>
                      </a:r>
                    </a:p>
                  </a:txBody>
                  <a:tcPr marL="9525" marR="9525" marT="9525" anchor="b"/>
                </a:tc>
                <a:tc>
                  <a:txBody>
                    <a:bodyPr/>
                    <a:lstStyle/>
                    <a:p>
                      <a:pPr algn="ctr" fontAlgn="b"/>
                      <a:r>
                        <a:rPr lang="en-US" sz="1200" b="1" dirty="0">
                          <a:effectLst/>
                          <a:latin typeface="Calibri" panose="020F0502020204030204" pitchFamily="34" charset="0"/>
                        </a:rPr>
                        <a:t>0.99997</a:t>
                      </a:r>
                    </a:p>
                  </a:txBody>
                  <a:tcPr marL="9525" marR="9525" marT="9525" anchor="b"/>
                </a:tc>
                <a:extLst>
                  <a:ext uri="{0D108BD9-81ED-4DB2-BD59-A6C34878D82A}">
                    <a16:rowId xmlns:a16="http://schemas.microsoft.com/office/drawing/2014/main" val="1937481211"/>
                  </a:ext>
                </a:extLst>
              </a:tr>
              <a:tr h="538428">
                <a:tc>
                  <a:txBody>
                    <a:bodyPr/>
                    <a:lstStyle/>
                    <a:p>
                      <a:pPr algn="ctr" fontAlgn="b"/>
                      <a:r>
                        <a:rPr lang="en-US" sz="1600" b="1" dirty="0">
                          <a:effectLst/>
                        </a:rPr>
                        <a:t>Random over sampled</a:t>
                      </a:r>
                      <a:endParaRPr lang="en-US" sz="1600" b="1" dirty="0">
                        <a:effectLst/>
                        <a:latin typeface="Calibri" panose="020F0502020204030204" pitchFamily="34" charset="0"/>
                      </a:endParaRPr>
                    </a:p>
                  </a:txBody>
                  <a:tcPr marL="9525" marR="9525" marT="9525" anchor="b"/>
                </a:tc>
                <a:tc>
                  <a:txBody>
                    <a:bodyPr/>
                    <a:lstStyle/>
                    <a:p>
                      <a:pPr algn="ctr" fontAlgn="b"/>
                      <a:r>
                        <a:rPr lang="en-US" sz="1200" b="1" dirty="0">
                          <a:effectLst/>
                        </a:rPr>
                        <a:t>0.985</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rPr>
                        <a:t>1</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rPr>
                        <a:t>1</a:t>
                      </a:r>
                      <a:endParaRPr lang="en-US" sz="1200" b="1" dirty="0">
                        <a:effectLst/>
                        <a:latin typeface="Calibri" panose="020F0502020204030204" pitchFamily="34" charset="0"/>
                      </a:endParaRPr>
                    </a:p>
                  </a:txBody>
                  <a:tcPr marL="9525" marR="9525" marT="9525" anchor="b"/>
                </a:tc>
                <a:extLst>
                  <a:ext uri="{0D108BD9-81ED-4DB2-BD59-A6C34878D82A}">
                    <a16:rowId xmlns:a16="http://schemas.microsoft.com/office/drawing/2014/main" val="338800047"/>
                  </a:ext>
                </a:extLst>
              </a:tr>
              <a:tr h="538428">
                <a:tc>
                  <a:txBody>
                    <a:bodyPr/>
                    <a:lstStyle/>
                    <a:p>
                      <a:pPr algn="ctr" fontAlgn="b"/>
                      <a:r>
                        <a:rPr lang="en-US" sz="1600" b="1" dirty="0">
                          <a:effectLst/>
                        </a:rPr>
                        <a:t>smote over sampled</a:t>
                      </a:r>
                      <a:endParaRPr lang="en-US" sz="1600" b="1" dirty="0">
                        <a:effectLst/>
                        <a:latin typeface="Calibri" panose="020F0502020204030204" pitchFamily="34" charset="0"/>
                      </a:endParaRPr>
                    </a:p>
                  </a:txBody>
                  <a:tcPr marL="9525" marR="9525" marT="9525" anchor="b"/>
                </a:tc>
                <a:tc>
                  <a:txBody>
                    <a:bodyPr/>
                    <a:lstStyle/>
                    <a:p>
                      <a:pPr algn="ctr" fontAlgn="b"/>
                      <a:r>
                        <a:rPr lang="en-US" sz="1200" b="1" dirty="0">
                          <a:effectLst/>
                        </a:rPr>
                        <a:t>0.9955</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rPr>
                        <a:t>0.999</a:t>
                      </a:r>
                      <a:endParaRPr lang="en-US" sz="1200" b="1" dirty="0">
                        <a:effectLst/>
                        <a:latin typeface="Calibri" panose="020F0502020204030204" pitchFamily="34" charset="0"/>
                      </a:endParaRPr>
                    </a:p>
                  </a:txBody>
                  <a:tcPr marL="9525" marR="9525" marT="9525" anchor="b"/>
                </a:tc>
                <a:tc>
                  <a:txBody>
                    <a:bodyPr/>
                    <a:lstStyle/>
                    <a:p>
                      <a:pPr algn="ctr" fontAlgn="b"/>
                      <a:r>
                        <a:rPr lang="en-US" sz="1200" b="1" dirty="0">
                          <a:effectLst/>
                        </a:rPr>
                        <a:t>0.999</a:t>
                      </a:r>
                      <a:endParaRPr lang="en-US" sz="1200" b="1" dirty="0">
                        <a:effectLst/>
                        <a:latin typeface="Calibri" panose="020F0502020204030204" pitchFamily="34" charset="0"/>
                      </a:endParaRPr>
                    </a:p>
                  </a:txBody>
                  <a:tcPr marL="9525" marR="9525" marT="9525" anchor="b"/>
                </a:tc>
                <a:extLst>
                  <a:ext uri="{0D108BD9-81ED-4DB2-BD59-A6C34878D82A}">
                    <a16:rowId xmlns:a16="http://schemas.microsoft.com/office/drawing/2014/main" val="3919917511"/>
                  </a:ext>
                </a:extLst>
              </a:tr>
              <a:tr h="538428">
                <a:tc>
                  <a:txBody>
                    <a:bodyPr/>
                    <a:lstStyle/>
                    <a:p>
                      <a:pPr algn="ctr" fontAlgn="b"/>
                      <a:r>
                        <a:rPr lang="en-US" sz="1600" b="1" dirty="0">
                          <a:effectLst/>
                        </a:rPr>
                        <a:t>Adasyn over sampled</a:t>
                      </a:r>
                      <a:endParaRPr lang="en-US" sz="1600" b="1" dirty="0">
                        <a:effectLst/>
                        <a:latin typeface="Calibri" panose="020F0502020204030204" pitchFamily="34" charset="0"/>
                      </a:endParaRPr>
                    </a:p>
                  </a:txBody>
                  <a:tcPr marL="9525" marR="9525" marT="9525" anchor="b"/>
                </a:tc>
                <a:tc>
                  <a:txBody>
                    <a:bodyPr/>
                    <a:lstStyle/>
                    <a:p>
                      <a:pPr algn="ctr" fontAlgn="b"/>
                      <a:r>
                        <a:rPr lang="en-US" sz="1200" b="1" dirty="0">
                          <a:effectLst/>
                          <a:latin typeface="Calibri" panose="020F0502020204030204" pitchFamily="34" charset="0"/>
                        </a:rPr>
                        <a:t>1.0</a:t>
                      </a:r>
                    </a:p>
                  </a:txBody>
                  <a:tcPr marL="9525" marR="9525" marT="9525" anchor="b"/>
                </a:tc>
                <a:tc>
                  <a:txBody>
                    <a:bodyPr/>
                    <a:lstStyle/>
                    <a:p>
                      <a:pPr algn="ctr" fontAlgn="b"/>
                      <a:r>
                        <a:rPr lang="en-US" sz="1200" b="1" dirty="0">
                          <a:effectLst/>
                          <a:latin typeface="Calibri" panose="020F0502020204030204" pitchFamily="34" charset="0"/>
                        </a:rPr>
                        <a:t>1.0</a:t>
                      </a:r>
                    </a:p>
                  </a:txBody>
                  <a:tcPr marL="9525" marR="9525" marT="9525" anchor="b"/>
                </a:tc>
                <a:tc>
                  <a:txBody>
                    <a:bodyPr/>
                    <a:lstStyle/>
                    <a:p>
                      <a:pPr algn="ctr" fontAlgn="b"/>
                      <a:r>
                        <a:rPr lang="en-US" sz="1200" b="1" dirty="0">
                          <a:effectLst/>
                          <a:latin typeface="Calibri" panose="020F0502020204030204" pitchFamily="34" charset="0"/>
                        </a:rPr>
                        <a:t>0.999</a:t>
                      </a:r>
                    </a:p>
                  </a:txBody>
                  <a:tcPr marL="9525" marR="9525" marT="9525" anchor="b"/>
                </a:tc>
                <a:extLst>
                  <a:ext uri="{0D108BD9-81ED-4DB2-BD59-A6C34878D82A}">
                    <a16:rowId xmlns:a16="http://schemas.microsoft.com/office/drawing/2014/main" val="1011885208"/>
                  </a:ext>
                </a:extLst>
              </a:tr>
            </a:tbl>
          </a:graphicData>
        </a:graphic>
      </p:graphicFrame>
      <p:sp>
        <p:nvSpPr>
          <p:cNvPr id="17" name="TextBox 16">
            <a:extLst>
              <a:ext uri="{FF2B5EF4-FFF2-40B4-BE49-F238E27FC236}">
                <a16:creationId xmlns:a16="http://schemas.microsoft.com/office/drawing/2014/main" id="{29F080C2-B171-E07B-6D2A-909DBAE19A06}"/>
              </a:ext>
            </a:extLst>
          </p:cNvPr>
          <p:cNvSpPr txBox="1"/>
          <p:nvPr/>
        </p:nvSpPr>
        <p:spPr>
          <a:xfrm>
            <a:off x="2226623" y="4168733"/>
            <a:ext cx="82553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sp>
        <p:nvSpPr>
          <p:cNvPr id="7" name="TextBox 6">
            <a:extLst>
              <a:ext uri="{FF2B5EF4-FFF2-40B4-BE49-F238E27FC236}">
                <a16:creationId xmlns:a16="http://schemas.microsoft.com/office/drawing/2014/main" id="{AB1C6A2B-AC1C-1E0A-8CB1-5DD3DA4630E5}"/>
              </a:ext>
            </a:extLst>
          </p:cNvPr>
          <p:cNvSpPr txBox="1"/>
          <p:nvPr/>
        </p:nvSpPr>
        <p:spPr>
          <a:xfrm>
            <a:off x="1803565" y="4257799"/>
            <a:ext cx="9957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The results are improves very well on applying over sampling techniques to give 100% precision and recall in the binary classification.</a:t>
            </a:r>
            <a:endParaRPr lang="en-US" dirty="0"/>
          </a:p>
        </p:txBody>
      </p:sp>
      <p:sp>
        <p:nvSpPr>
          <p:cNvPr id="8" name="TextBox 7">
            <a:extLst>
              <a:ext uri="{FF2B5EF4-FFF2-40B4-BE49-F238E27FC236}">
                <a16:creationId xmlns:a16="http://schemas.microsoft.com/office/drawing/2014/main" id="{F3B422A7-6245-CF64-9557-DBDC82EA772E}"/>
              </a:ext>
            </a:extLst>
          </p:cNvPr>
          <p:cNvSpPr txBox="1"/>
          <p:nvPr/>
        </p:nvSpPr>
        <p:spPr>
          <a:xfrm>
            <a:off x="1744473" y="4945879"/>
            <a:ext cx="99455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As we tested the data with k-fold validation (cv=5) and the data accuracies are slightly improved.</a:t>
            </a:r>
          </a:p>
        </p:txBody>
      </p:sp>
      <p:pic>
        <p:nvPicPr>
          <p:cNvPr id="10" name="Picture 9">
            <a:extLst>
              <a:ext uri="{FF2B5EF4-FFF2-40B4-BE49-F238E27FC236}">
                <a16:creationId xmlns:a16="http://schemas.microsoft.com/office/drawing/2014/main" id="{F767001F-D3F8-86AC-A347-C6527A151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017817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r="76700" b="257"/>
          <a:stretch/>
        </p:blipFill>
        <p:spPr>
          <a:xfrm>
            <a:off x="9537963" y="59893"/>
            <a:ext cx="2654037" cy="6738214"/>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36881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r>
              <a:rPr lang="en-US" sz="3200" dirty="0">
                <a:ea typeface="Calibri"/>
                <a:cs typeface="Calibri"/>
              </a:rPr>
              <a:t>Introduction</a:t>
            </a:r>
          </a:p>
          <a:p>
            <a:pPr marL="457200" indent="-457200">
              <a:spcAft>
                <a:spcPts val="1000"/>
              </a:spcAft>
              <a:buFont typeface="Wingdings"/>
              <a:buChar char="§"/>
            </a:pPr>
            <a:r>
              <a:rPr lang="en-US" sz="3200" dirty="0">
                <a:ea typeface="Calibri"/>
                <a:cs typeface="Calibri"/>
              </a:rPr>
              <a:t>Data exploration</a:t>
            </a:r>
          </a:p>
          <a:p>
            <a:pPr marL="457200" indent="-457200">
              <a:spcAft>
                <a:spcPts val="1000"/>
              </a:spcAft>
              <a:buFont typeface="Wingdings"/>
              <a:buChar char="§"/>
            </a:pPr>
            <a:r>
              <a:rPr lang="en-US" sz="3200" dirty="0">
                <a:ea typeface="Calibri"/>
                <a:cs typeface="Calibri"/>
              </a:rPr>
              <a:t>Data preprocessing</a:t>
            </a:r>
          </a:p>
          <a:p>
            <a:pPr marL="457200" indent="-457200">
              <a:spcAft>
                <a:spcPts val="1000"/>
              </a:spcAft>
              <a:buFont typeface="Wingdings"/>
              <a:buChar char="§"/>
            </a:pPr>
            <a:r>
              <a:rPr lang="en-US" sz="3200" dirty="0">
                <a:ea typeface="Calibri"/>
                <a:cs typeface="Calibri"/>
              </a:rPr>
              <a:t>Handling class imbalance</a:t>
            </a:r>
          </a:p>
          <a:p>
            <a:pPr marL="457200" indent="-457200">
              <a:spcAft>
                <a:spcPts val="1000"/>
              </a:spcAft>
              <a:buFont typeface="Wingdings"/>
              <a:buChar char="§"/>
            </a:pPr>
            <a:r>
              <a:rPr lang="en-US" sz="3200" dirty="0">
                <a:ea typeface="Calibri"/>
                <a:cs typeface="Calibri"/>
              </a:rPr>
              <a:t>Binary classification</a:t>
            </a:r>
          </a:p>
          <a:p>
            <a:pPr marL="457200" indent="-457200">
              <a:spcAft>
                <a:spcPts val="1000"/>
              </a:spcAft>
              <a:buFont typeface="Wingdings"/>
              <a:buChar char="§"/>
            </a:pPr>
            <a:r>
              <a:rPr lang="en-US" sz="3200" dirty="0">
                <a:ea typeface="Calibri"/>
                <a:cs typeface="Calibri"/>
              </a:rPr>
              <a:t>Multi classification</a:t>
            </a:r>
          </a:p>
        </p:txBody>
      </p:sp>
      <p:sp>
        <p:nvSpPr>
          <p:cNvPr id="6" name="TextBox 5">
            <a:extLst>
              <a:ext uri="{FF2B5EF4-FFF2-40B4-BE49-F238E27FC236}">
                <a16:creationId xmlns:a16="http://schemas.microsoft.com/office/drawing/2014/main" id="{335F13FE-E095-C795-4423-731F631312ED}"/>
              </a:ext>
            </a:extLst>
          </p:cNvPr>
          <p:cNvSpPr txBox="1"/>
          <p:nvPr/>
        </p:nvSpPr>
        <p:spPr>
          <a:xfrm>
            <a:off x="760455" y="610649"/>
            <a:ext cx="895069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ea typeface="Calibri"/>
                <a:cs typeface="Calibri"/>
              </a:rPr>
              <a:t>Presentation outline:</a:t>
            </a:r>
          </a:p>
        </p:txBody>
      </p:sp>
      <p:pic>
        <p:nvPicPr>
          <p:cNvPr id="3" name="Picture 2">
            <a:extLst>
              <a:ext uri="{FF2B5EF4-FFF2-40B4-BE49-F238E27FC236}">
                <a16:creationId xmlns:a16="http://schemas.microsoft.com/office/drawing/2014/main" id="{A90FDB45-24AF-C73C-24C0-804DC60AF6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2" y="5574548"/>
            <a:ext cx="830997" cy="830997"/>
          </a:xfrm>
          <a:prstGeom prst="rect">
            <a:avLst/>
          </a:prstGeom>
        </p:spPr>
      </p:pic>
    </p:spTree>
    <p:extLst>
      <p:ext uri="{BB962C8B-B14F-4D97-AF65-F5344CB8AC3E}">
        <p14:creationId xmlns:p14="http://schemas.microsoft.com/office/powerpoint/2010/main" val="182012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3666276" y="336452"/>
            <a:ext cx="53760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1000"/>
              </a:spcAft>
            </a:pPr>
            <a:r>
              <a:rPr lang="en-US" sz="4000" b="1" dirty="0">
                <a:solidFill>
                  <a:schemeClr val="accent1">
                    <a:lumMod val="50000"/>
                  </a:schemeClr>
                </a:solidFill>
                <a:ea typeface="Calibri"/>
                <a:cs typeface="Calibri"/>
              </a:rPr>
              <a:t>Feature importance</a:t>
            </a:r>
          </a:p>
        </p:txBody>
      </p:sp>
      <p:sp>
        <p:nvSpPr>
          <p:cNvPr id="17" name="TextBox 16">
            <a:extLst>
              <a:ext uri="{FF2B5EF4-FFF2-40B4-BE49-F238E27FC236}">
                <a16:creationId xmlns:a16="http://schemas.microsoft.com/office/drawing/2014/main" id="{29F080C2-B171-E07B-6D2A-909DBAE19A06}"/>
              </a:ext>
            </a:extLst>
          </p:cNvPr>
          <p:cNvSpPr txBox="1"/>
          <p:nvPr/>
        </p:nvSpPr>
        <p:spPr>
          <a:xfrm>
            <a:off x="2226623" y="4168733"/>
            <a:ext cx="82553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Calibri"/>
              <a:cs typeface="Calibri"/>
            </a:endParaRPr>
          </a:p>
        </p:txBody>
      </p:sp>
      <p:sp>
        <p:nvSpPr>
          <p:cNvPr id="9" name="TextBox 8">
            <a:extLst>
              <a:ext uri="{FF2B5EF4-FFF2-40B4-BE49-F238E27FC236}">
                <a16:creationId xmlns:a16="http://schemas.microsoft.com/office/drawing/2014/main" id="{D64218DB-25F0-0F41-7150-A346EB3E22DB}"/>
              </a:ext>
            </a:extLst>
          </p:cNvPr>
          <p:cNvSpPr txBox="1"/>
          <p:nvPr/>
        </p:nvSpPr>
        <p:spPr>
          <a:xfrm>
            <a:off x="2081574" y="5772396"/>
            <a:ext cx="80288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ea typeface="Calibri"/>
                <a:cs typeface="Calibri"/>
              </a:rPr>
              <a:t>These are feature impotances of the Random Forest model in binary class and how is the importances are distributed among the features. </a:t>
            </a:r>
            <a:endParaRPr lang="en-US" sz="1400" b="1" dirty="0"/>
          </a:p>
        </p:txBody>
      </p:sp>
      <p:pic>
        <p:nvPicPr>
          <p:cNvPr id="10" name="Picture 9" descr="A screenshot of a computer&#10;&#10;Description automatically generated">
            <a:extLst>
              <a:ext uri="{FF2B5EF4-FFF2-40B4-BE49-F238E27FC236}">
                <a16:creationId xmlns:a16="http://schemas.microsoft.com/office/drawing/2014/main" id="{16251220-4B5A-0101-A57A-9D3E2423991F}"/>
              </a:ext>
            </a:extLst>
          </p:cNvPr>
          <p:cNvPicPr>
            <a:picLocks noChangeAspect="1"/>
          </p:cNvPicPr>
          <p:nvPr/>
        </p:nvPicPr>
        <p:blipFill rotWithShape="1">
          <a:blip r:embed="rId3"/>
          <a:srcRect l="3480" t="39024" r="46899" b="9818"/>
          <a:stretch/>
        </p:blipFill>
        <p:spPr>
          <a:xfrm>
            <a:off x="2396971" y="1203518"/>
            <a:ext cx="7847860" cy="4331841"/>
          </a:xfrm>
          <a:prstGeom prst="rect">
            <a:avLst/>
          </a:prstGeom>
        </p:spPr>
      </p:pic>
      <p:pic>
        <p:nvPicPr>
          <p:cNvPr id="8" name="Picture 7">
            <a:extLst>
              <a:ext uri="{FF2B5EF4-FFF2-40B4-BE49-F238E27FC236}">
                <a16:creationId xmlns:a16="http://schemas.microsoft.com/office/drawing/2014/main" id="{6AA937B5-E0CD-D990-17F6-1663012EB9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8146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67054"/>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702059" y="2954776"/>
            <a:ext cx="83613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solidFill>
                  <a:schemeClr val="bg1"/>
                </a:solidFill>
                <a:latin typeface="Calibri"/>
                <a:ea typeface="Calibri"/>
                <a:cs typeface="Calibri"/>
              </a:rPr>
              <a:t>Multi-Class Classification</a:t>
            </a:r>
          </a:p>
          <a:p>
            <a:pPr algn="l"/>
            <a:endParaRPr lang="en-US" dirty="0">
              <a:ea typeface="Calibri"/>
              <a:cs typeface="Calibri"/>
            </a:endParaRPr>
          </a:p>
        </p:txBody>
      </p:sp>
    </p:spTree>
    <p:extLst>
      <p:ext uri="{BB962C8B-B14F-4D97-AF65-F5344CB8AC3E}">
        <p14:creationId xmlns:p14="http://schemas.microsoft.com/office/powerpoint/2010/main" val="2812677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40064" y="466897"/>
            <a:ext cx="10279612"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Dropping normal traffic</a:t>
            </a:r>
            <a:r>
              <a:rPr lang="en-US" sz="2000" dirty="0">
                <a:ea typeface="+mn-lt"/>
                <a:cs typeface="+mn-lt"/>
              </a:rPr>
              <a:t> In the case of multi-class classification, the normal traffic is dropped from both the train and test datasets. This is implemented to let the model focus more on classifying the attack type without confusing it with a normal sample. This is done under the assumption of having two-stage NIDS which will first identify an attack then identify its type. The distribution of the dataset samples after dropping normal traffic .</a:t>
            </a:r>
            <a:endParaRPr lang="en-US" sz="2000" dirty="0"/>
          </a:p>
          <a:p>
            <a:pPr algn="l"/>
            <a:endParaRPr lang="en-US" dirty="0">
              <a:ea typeface="Calibri"/>
              <a:cs typeface="Calibri"/>
            </a:endParaRPr>
          </a:p>
        </p:txBody>
      </p:sp>
      <p:sp>
        <p:nvSpPr>
          <p:cNvPr id="8" name="TextBox 7">
            <a:extLst>
              <a:ext uri="{FF2B5EF4-FFF2-40B4-BE49-F238E27FC236}">
                <a16:creationId xmlns:a16="http://schemas.microsoft.com/office/drawing/2014/main" id="{0C63F8D7-CBB0-2F52-BA21-BCFDDAA90466}"/>
              </a:ext>
            </a:extLst>
          </p:cNvPr>
          <p:cNvSpPr txBox="1"/>
          <p:nvPr/>
        </p:nvSpPr>
        <p:spPr>
          <a:xfrm>
            <a:off x="2079326" y="2436667"/>
            <a:ext cx="641459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We have built our ML models in four stages of data samplers: </a:t>
            </a:r>
          </a:p>
          <a:p>
            <a:pPr marL="285750" indent="-285750">
              <a:buFont typeface="Wingdings"/>
              <a:buChar char="§"/>
            </a:pPr>
            <a:r>
              <a:rPr lang="en-US" dirty="0">
                <a:cs typeface="Calibri"/>
              </a:rPr>
              <a:t>No over sampled data </a:t>
            </a:r>
          </a:p>
          <a:p>
            <a:pPr marL="285750" indent="-285750">
              <a:buFont typeface="Wingdings"/>
              <a:buChar char="§"/>
            </a:pPr>
            <a:r>
              <a:rPr lang="en-US" dirty="0">
                <a:cs typeface="Calibri"/>
              </a:rPr>
              <a:t>Random over sampled data </a:t>
            </a:r>
          </a:p>
          <a:p>
            <a:pPr marL="285750" indent="-285750">
              <a:buFont typeface="Wingdings"/>
              <a:buChar char="§"/>
            </a:pPr>
            <a:r>
              <a:rPr lang="en-US" dirty="0">
                <a:cs typeface="Calibri"/>
              </a:rPr>
              <a:t>SMOTE sampled data </a:t>
            </a:r>
          </a:p>
          <a:p>
            <a:pPr marL="285750" indent="-285750">
              <a:buFont typeface="Wingdings"/>
              <a:buChar char="§"/>
            </a:pPr>
            <a:r>
              <a:rPr lang="en-US" dirty="0">
                <a:cs typeface="Calibri"/>
              </a:rPr>
              <a:t>ADAYSN sampled data </a:t>
            </a:r>
          </a:p>
        </p:txBody>
      </p:sp>
      <p:sp>
        <p:nvSpPr>
          <p:cNvPr id="7" name="TextBox 6">
            <a:extLst>
              <a:ext uri="{FF2B5EF4-FFF2-40B4-BE49-F238E27FC236}">
                <a16:creationId xmlns:a16="http://schemas.microsoft.com/office/drawing/2014/main" id="{5082A832-7308-6716-B8B8-EAEFA1A4896B}"/>
              </a:ext>
            </a:extLst>
          </p:cNvPr>
          <p:cNvSpPr txBox="1"/>
          <p:nvPr/>
        </p:nvSpPr>
        <p:spPr>
          <a:xfrm>
            <a:off x="1750852" y="4424804"/>
            <a:ext cx="94260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Also PCA technique is applied to SMOTE and ADASYN data to view different accuracies comparison.</a:t>
            </a:r>
            <a:endParaRPr lang="en-US" dirty="0"/>
          </a:p>
        </p:txBody>
      </p:sp>
      <p:pic>
        <p:nvPicPr>
          <p:cNvPr id="9" name="Picture 8">
            <a:extLst>
              <a:ext uri="{FF2B5EF4-FFF2-40B4-BE49-F238E27FC236}">
                <a16:creationId xmlns:a16="http://schemas.microsoft.com/office/drawing/2014/main" id="{72376C27-21BB-8211-6B97-64ED349A9A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233297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660048" y="744864"/>
            <a:ext cx="991423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At logistic regression algorithm with NO oversampled data </a:t>
            </a:r>
            <a:r>
              <a:rPr lang="en-US" sz="2400" dirty="0">
                <a:solidFill>
                  <a:schemeClr val="accent1">
                    <a:lumMod val="50000"/>
                  </a:schemeClr>
                </a:solidFill>
                <a:ea typeface="+mn-lt"/>
                <a:cs typeface="+mn-lt"/>
              </a:rPr>
              <a:t>the percentage of classes are  59% </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3898072" y="5852812"/>
            <a:ext cx="40395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Logistic regression with NO over sampler</a:t>
            </a:r>
            <a:endParaRPr lang="en-US" dirty="0"/>
          </a:p>
        </p:txBody>
      </p:sp>
      <p:sp>
        <p:nvSpPr>
          <p:cNvPr id="12" name="TextBox 11">
            <a:extLst>
              <a:ext uri="{FF2B5EF4-FFF2-40B4-BE49-F238E27FC236}">
                <a16:creationId xmlns:a16="http://schemas.microsoft.com/office/drawing/2014/main" id="{AA786CE3-A5DA-9745-2D8D-2DB2BCE6EEDF}"/>
              </a:ext>
            </a:extLst>
          </p:cNvPr>
          <p:cNvSpPr txBox="1"/>
          <p:nvPr/>
        </p:nvSpPr>
        <p:spPr>
          <a:xfrm>
            <a:off x="2572987" y="49480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8E53AD99-58E2-D533-4ADC-3EE022F4BCC4}"/>
              </a:ext>
            </a:extLst>
          </p:cNvPr>
          <p:cNvSpPr txBox="1"/>
          <p:nvPr/>
        </p:nvSpPr>
        <p:spPr>
          <a:xfrm>
            <a:off x="1846860" y="112315"/>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cs typeface="Calibri"/>
              </a:rPr>
              <a:t>No-over-sampler</a:t>
            </a:r>
            <a:endParaRPr lang="en-US" sz="3200" b="1" dirty="0" err="1">
              <a:solidFill>
                <a:schemeClr val="accent1">
                  <a:lumMod val="50000"/>
                </a:schemeClr>
              </a:solidFill>
            </a:endParaRPr>
          </a:p>
        </p:txBody>
      </p:sp>
      <p:pic>
        <p:nvPicPr>
          <p:cNvPr id="7" name="Picture 6">
            <a:extLst>
              <a:ext uri="{FF2B5EF4-FFF2-40B4-BE49-F238E27FC236}">
                <a16:creationId xmlns:a16="http://schemas.microsoft.com/office/drawing/2014/main" id="{08D6F7A4-5D6E-FF33-7582-14C11BA81D70}"/>
              </a:ext>
            </a:extLst>
          </p:cNvPr>
          <p:cNvPicPr>
            <a:picLocks noChangeAspect="1"/>
          </p:cNvPicPr>
          <p:nvPr/>
        </p:nvPicPr>
        <p:blipFill>
          <a:blip r:embed="rId3"/>
          <a:stretch>
            <a:fillRect/>
          </a:stretch>
        </p:blipFill>
        <p:spPr>
          <a:xfrm>
            <a:off x="2572987" y="1624549"/>
            <a:ext cx="6473360" cy="4014641"/>
          </a:xfrm>
          <a:prstGeom prst="rect">
            <a:avLst/>
          </a:prstGeom>
        </p:spPr>
      </p:pic>
      <p:pic>
        <p:nvPicPr>
          <p:cNvPr id="8" name="Picture 7">
            <a:extLst>
              <a:ext uri="{FF2B5EF4-FFF2-40B4-BE49-F238E27FC236}">
                <a16:creationId xmlns:a16="http://schemas.microsoft.com/office/drawing/2014/main" id="{B045830B-6A4D-D578-AAA1-10681BB7C0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566758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At Random-Forest algorithm with NO oversampled data </a:t>
            </a:r>
            <a:r>
              <a:rPr lang="en-US" sz="2400" dirty="0">
                <a:solidFill>
                  <a:schemeClr val="accent1">
                    <a:lumMod val="50000"/>
                  </a:schemeClr>
                </a:solidFill>
                <a:ea typeface="+mn-lt"/>
                <a:cs typeface="+mn-lt"/>
              </a:rPr>
              <a:t>the percentage of classes are  40% accuracy</a:t>
            </a:r>
            <a:endParaRPr lang="en-US" sz="2400" dirty="0" err="1">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383723" y="5976830"/>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Random Forest with NO over sampler</a:t>
            </a:r>
            <a:endParaRPr lang="en-US" dirty="0"/>
          </a:p>
        </p:txBody>
      </p:sp>
      <p:sp>
        <p:nvSpPr>
          <p:cNvPr id="12" name="TextBox 11">
            <a:extLst>
              <a:ext uri="{FF2B5EF4-FFF2-40B4-BE49-F238E27FC236}">
                <a16:creationId xmlns:a16="http://schemas.microsoft.com/office/drawing/2014/main" id="{AA786CE3-A5DA-9745-2D8D-2DB2BCE6EEDF}"/>
              </a:ext>
            </a:extLst>
          </p:cNvPr>
          <p:cNvSpPr txBox="1"/>
          <p:nvPr/>
        </p:nvSpPr>
        <p:spPr>
          <a:xfrm>
            <a:off x="2572987" y="49480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cs typeface="Calibri"/>
              </a:rPr>
              <a:t>No-over-sampler</a:t>
            </a:r>
            <a:endParaRPr lang="en-US" sz="3200" b="1" dirty="0" err="1">
              <a:solidFill>
                <a:schemeClr val="accent1">
                  <a:lumMod val="50000"/>
                </a:schemeClr>
              </a:solidFill>
            </a:endParaRPr>
          </a:p>
        </p:txBody>
      </p:sp>
      <p:pic>
        <p:nvPicPr>
          <p:cNvPr id="8" name="Picture 7" descr="A table of numbers with black text&#10;&#10;Description automatically generated">
            <a:extLst>
              <a:ext uri="{FF2B5EF4-FFF2-40B4-BE49-F238E27FC236}">
                <a16:creationId xmlns:a16="http://schemas.microsoft.com/office/drawing/2014/main" id="{8E78C2AD-A96D-7F35-4D40-55DED17C84D4}"/>
              </a:ext>
            </a:extLst>
          </p:cNvPr>
          <p:cNvPicPr>
            <a:picLocks noChangeAspect="1"/>
          </p:cNvPicPr>
          <p:nvPr/>
        </p:nvPicPr>
        <p:blipFill>
          <a:blip r:embed="rId3"/>
          <a:stretch>
            <a:fillRect/>
          </a:stretch>
        </p:blipFill>
        <p:spPr>
          <a:xfrm>
            <a:off x="2796466" y="1575032"/>
            <a:ext cx="6027937" cy="4074090"/>
          </a:xfrm>
          <a:prstGeom prst="rect">
            <a:avLst/>
          </a:prstGeom>
        </p:spPr>
      </p:pic>
      <p:pic>
        <p:nvPicPr>
          <p:cNvPr id="7" name="Picture 6">
            <a:extLst>
              <a:ext uri="{FF2B5EF4-FFF2-40B4-BE49-F238E27FC236}">
                <a16:creationId xmlns:a16="http://schemas.microsoft.com/office/drawing/2014/main" id="{18FB9FDF-5CDF-FEC8-16FC-4B7F68C197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259618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Gradient-boost with NO oversampled data </a:t>
            </a:r>
            <a:r>
              <a:rPr lang="en-US" sz="2400" dirty="0">
                <a:solidFill>
                  <a:schemeClr val="accent1">
                    <a:lumMod val="50000"/>
                  </a:schemeClr>
                </a:solidFill>
                <a:ea typeface="+mn-lt"/>
                <a:cs typeface="+mn-lt"/>
              </a:rPr>
              <a:t>the percentage of classes are   accuracy 63%</a:t>
            </a:r>
            <a:endParaRPr lang="en-US" sz="2400" dirty="0" err="1">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383723" y="5993863"/>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Gradient Boost with NO over sampler</a:t>
            </a:r>
            <a:endParaRPr lang="en-US" dirty="0"/>
          </a:p>
        </p:txBody>
      </p:sp>
      <p:sp>
        <p:nvSpPr>
          <p:cNvPr id="12" name="TextBox 11">
            <a:extLst>
              <a:ext uri="{FF2B5EF4-FFF2-40B4-BE49-F238E27FC236}">
                <a16:creationId xmlns:a16="http://schemas.microsoft.com/office/drawing/2014/main" id="{AA786CE3-A5DA-9745-2D8D-2DB2BCE6EEDF}"/>
              </a:ext>
            </a:extLst>
          </p:cNvPr>
          <p:cNvSpPr txBox="1"/>
          <p:nvPr/>
        </p:nvSpPr>
        <p:spPr>
          <a:xfrm>
            <a:off x="2572987" y="49480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cs typeface="Calibri"/>
              </a:rPr>
              <a:t>No-over-sampler</a:t>
            </a:r>
            <a:endParaRPr lang="en-US" sz="3200" b="1" dirty="0" err="1">
              <a:solidFill>
                <a:schemeClr val="accent1">
                  <a:lumMod val="50000"/>
                </a:schemeClr>
              </a:solidFill>
            </a:endParaRPr>
          </a:p>
        </p:txBody>
      </p:sp>
      <p:pic>
        <p:nvPicPr>
          <p:cNvPr id="7" name="Picture 6" descr="A table of numbers with numbers&#10;&#10;Description automatically generated">
            <a:extLst>
              <a:ext uri="{FF2B5EF4-FFF2-40B4-BE49-F238E27FC236}">
                <a16:creationId xmlns:a16="http://schemas.microsoft.com/office/drawing/2014/main" id="{4CD77375-A2CA-BE5D-2202-045A008BD92C}"/>
              </a:ext>
            </a:extLst>
          </p:cNvPr>
          <p:cNvPicPr>
            <a:picLocks noChangeAspect="1"/>
          </p:cNvPicPr>
          <p:nvPr/>
        </p:nvPicPr>
        <p:blipFill>
          <a:blip r:embed="rId3"/>
          <a:stretch>
            <a:fillRect/>
          </a:stretch>
        </p:blipFill>
        <p:spPr>
          <a:xfrm>
            <a:off x="2681056" y="1623727"/>
            <a:ext cx="6045694" cy="3917325"/>
          </a:xfrm>
          <a:prstGeom prst="rect">
            <a:avLst/>
          </a:prstGeom>
        </p:spPr>
      </p:pic>
      <p:pic>
        <p:nvPicPr>
          <p:cNvPr id="8" name="Picture 7">
            <a:extLst>
              <a:ext uri="{FF2B5EF4-FFF2-40B4-BE49-F238E27FC236}">
                <a16:creationId xmlns:a16="http://schemas.microsoft.com/office/drawing/2014/main" id="{26094EE4-35F7-412A-8205-0A559E8DE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571554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Logistic regression with SMOTE oversampled data </a:t>
            </a:r>
            <a:r>
              <a:rPr lang="en-US" sz="2400" dirty="0">
                <a:solidFill>
                  <a:schemeClr val="accent1">
                    <a:lumMod val="50000"/>
                  </a:schemeClr>
                </a:solidFill>
                <a:ea typeface="+mn-lt"/>
                <a:cs typeface="+mn-lt"/>
              </a:rPr>
              <a:t>the percentage of classes are   accuracy 41%</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383723" y="5976830"/>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Logistic regression SMOTE over sampler</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cs typeface="Calibri"/>
              </a:rPr>
              <a:t>SMOTE-sampler</a:t>
            </a:r>
            <a:endParaRPr lang="en-US" sz="3200" b="1" dirty="0">
              <a:solidFill>
                <a:schemeClr val="accent1">
                  <a:lumMod val="50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BFEE510C-0E26-164A-038E-FC642DC15DE7}"/>
              </a:ext>
            </a:extLst>
          </p:cNvPr>
          <p:cNvPicPr>
            <a:picLocks noChangeAspect="1"/>
          </p:cNvPicPr>
          <p:nvPr/>
        </p:nvPicPr>
        <p:blipFill>
          <a:blip r:embed="rId3"/>
          <a:stretch>
            <a:fillRect/>
          </a:stretch>
        </p:blipFill>
        <p:spPr>
          <a:xfrm>
            <a:off x="2725444" y="1736730"/>
            <a:ext cx="6116715" cy="4089431"/>
          </a:xfrm>
          <a:prstGeom prst="rect">
            <a:avLst/>
          </a:prstGeom>
        </p:spPr>
      </p:pic>
      <p:pic>
        <p:nvPicPr>
          <p:cNvPr id="8" name="Picture 7">
            <a:extLst>
              <a:ext uri="{FF2B5EF4-FFF2-40B4-BE49-F238E27FC236}">
                <a16:creationId xmlns:a16="http://schemas.microsoft.com/office/drawing/2014/main" id="{C2B44EA1-03BA-5831-5A34-5D5A1A2DF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10856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Logistic regression with SMOTE oversampled data and PCA </a:t>
            </a:r>
            <a:r>
              <a:rPr lang="en-US" sz="2400" dirty="0">
                <a:solidFill>
                  <a:schemeClr val="accent1">
                    <a:lumMod val="50000"/>
                  </a:schemeClr>
                </a:solidFill>
                <a:ea typeface="+mn-lt"/>
                <a:cs typeface="+mn-lt"/>
              </a:rPr>
              <a:t>the percentage of classes are   accuracy  48% slightly improved compared to original SMOTE  41%</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838530" y="5987342"/>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Logistic regression SMOTE over sampler and PCA</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cs typeface="Calibri"/>
              </a:rPr>
              <a:t>SMOTE-sampler with PCA</a:t>
            </a:r>
            <a:endParaRPr lang="en-US" sz="3200" b="1" dirty="0">
              <a:solidFill>
                <a:schemeClr val="accent1">
                  <a:lumMod val="50000"/>
                </a:schemeClr>
              </a:solidFill>
            </a:endParaRPr>
          </a:p>
        </p:txBody>
      </p:sp>
      <p:pic>
        <p:nvPicPr>
          <p:cNvPr id="8" name="Picture 7" descr="A screenshot of a computer&#10;&#10;Description automatically generated">
            <a:extLst>
              <a:ext uri="{FF2B5EF4-FFF2-40B4-BE49-F238E27FC236}">
                <a16:creationId xmlns:a16="http://schemas.microsoft.com/office/drawing/2014/main" id="{56C24A8E-F1AA-3E9A-48A5-E7507CEE7B35}"/>
              </a:ext>
            </a:extLst>
          </p:cNvPr>
          <p:cNvPicPr>
            <a:picLocks noChangeAspect="1"/>
          </p:cNvPicPr>
          <p:nvPr/>
        </p:nvPicPr>
        <p:blipFill>
          <a:blip r:embed="rId3"/>
          <a:stretch>
            <a:fillRect/>
          </a:stretch>
        </p:blipFill>
        <p:spPr>
          <a:xfrm>
            <a:off x="2769758" y="1608009"/>
            <a:ext cx="6155202" cy="4215667"/>
          </a:xfrm>
          <a:prstGeom prst="rect">
            <a:avLst/>
          </a:prstGeom>
        </p:spPr>
      </p:pic>
      <p:pic>
        <p:nvPicPr>
          <p:cNvPr id="7" name="Picture 6">
            <a:extLst>
              <a:ext uri="{FF2B5EF4-FFF2-40B4-BE49-F238E27FC236}">
                <a16:creationId xmlns:a16="http://schemas.microsoft.com/office/drawing/2014/main" id="{E352356A-A00C-46EE-4487-3A1C6E0410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466004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Random forest with SMOTE oversampled data </a:t>
            </a:r>
            <a:r>
              <a:rPr lang="en-US" sz="2400" dirty="0">
                <a:solidFill>
                  <a:schemeClr val="accent1">
                    <a:lumMod val="50000"/>
                  </a:schemeClr>
                </a:solidFill>
                <a:ea typeface="+mn-lt"/>
                <a:cs typeface="+mn-lt"/>
              </a:rPr>
              <a:t>the percentage of classes are   accuracy79%</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383723" y="6047083"/>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Random-Forest SMOTE over sampler</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cs typeface="Calibri"/>
              </a:rPr>
              <a:t>SMOTE-sampler</a:t>
            </a:r>
            <a:endParaRPr lang="en-US" sz="3200" b="1" dirty="0">
              <a:solidFill>
                <a:schemeClr val="accent1">
                  <a:lumMod val="50000"/>
                </a:schemeClr>
              </a:solidFill>
            </a:endParaRPr>
          </a:p>
        </p:txBody>
      </p:sp>
      <p:pic>
        <p:nvPicPr>
          <p:cNvPr id="8" name="Picture 7" descr="A screenshot of a computer&#10;&#10;Description automatically generated">
            <a:extLst>
              <a:ext uri="{FF2B5EF4-FFF2-40B4-BE49-F238E27FC236}">
                <a16:creationId xmlns:a16="http://schemas.microsoft.com/office/drawing/2014/main" id="{E73EB83C-E32A-1304-1CD5-77DDCF44D7CC}"/>
              </a:ext>
            </a:extLst>
          </p:cNvPr>
          <p:cNvPicPr>
            <a:picLocks noChangeAspect="1"/>
          </p:cNvPicPr>
          <p:nvPr/>
        </p:nvPicPr>
        <p:blipFill rotWithShape="1">
          <a:blip r:embed="rId3"/>
          <a:srcRect r="42275" b="-962"/>
          <a:stretch/>
        </p:blipFill>
        <p:spPr>
          <a:xfrm>
            <a:off x="2689934" y="1604081"/>
            <a:ext cx="6289935" cy="4283264"/>
          </a:xfrm>
          <a:prstGeom prst="rect">
            <a:avLst/>
          </a:prstGeom>
        </p:spPr>
      </p:pic>
      <p:pic>
        <p:nvPicPr>
          <p:cNvPr id="7" name="Picture 6">
            <a:extLst>
              <a:ext uri="{FF2B5EF4-FFF2-40B4-BE49-F238E27FC236}">
                <a16:creationId xmlns:a16="http://schemas.microsoft.com/office/drawing/2014/main" id="{1A9BA72C-E05F-8F17-7980-7B1E9D47B6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530902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Random forest with SMOTE oversampled data with PCA </a:t>
            </a:r>
            <a:r>
              <a:rPr lang="en-US" sz="2400" dirty="0">
                <a:solidFill>
                  <a:schemeClr val="accent1">
                    <a:lumMod val="50000"/>
                  </a:schemeClr>
                </a:solidFill>
                <a:ea typeface="+mn-lt"/>
                <a:cs typeface="+mn-lt"/>
              </a:rPr>
              <a:t>the percentage of classes are   accuracy  79% and it's the same without PCA </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553923" y="6102838"/>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Random-Forest SMOTE over sampler with PCA</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cs typeface="Calibri"/>
              </a:rPr>
              <a:t>SMOTE-sampler with PCA</a:t>
            </a:r>
            <a:endParaRPr lang="en-US" sz="3200" b="1" dirty="0">
              <a:solidFill>
                <a:schemeClr val="accent1">
                  <a:lumMod val="50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12161844-0D61-E009-7834-D4B929B6999D}"/>
              </a:ext>
            </a:extLst>
          </p:cNvPr>
          <p:cNvPicPr>
            <a:picLocks noChangeAspect="1"/>
          </p:cNvPicPr>
          <p:nvPr/>
        </p:nvPicPr>
        <p:blipFill rotWithShape="1">
          <a:blip r:embed="rId3"/>
          <a:srcRect t="181" r="24773" b="-248"/>
          <a:stretch/>
        </p:blipFill>
        <p:spPr>
          <a:xfrm>
            <a:off x="2823083" y="1736730"/>
            <a:ext cx="6545833" cy="4320591"/>
          </a:xfrm>
          <a:prstGeom prst="rect">
            <a:avLst/>
          </a:prstGeom>
        </p:spPr>
      </p:pic>
      <p:pic>
        <p:nvPicPr>
          <p:cNvPr id="8" name="Picture 7">
            <a:extLst>
              <a:ext uri="{FF2B5EF4-FFF2-40B4-BE49-F238E27FC236}">
                <a16:creationId xmlns:a16="http://schemas.microsoft.com/office/drawing/2014/main" id="{425732BB-174A-593D-3FB7-340DD1827A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126521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67054"/>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311845" y="2228096"/>
            <a:ext cx="8460323"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Calibri"/>
                <a:ea typeface="Calibri"/>
                <a:cs typeface="Calibri"/>
              </a:rPr>
              <a:t>Intro to Intrusion Detection Systems</a:t>
            </a:r>
          </a:p>
          <a:p>
            <a:pPr algn="l"/>
            <a:endParaRPr lang="en-US">
              <a:ea typeface="Calibri"/>
              <a:cs typeface="Calibri"/>
            </a:endParaRPr>
          </a:p>
        </p:txBody>
      </p:sp>
    </p:spTree>
    <p:extLst>
      <p:ext uri="{BB962C8B-B14F-4D97-AF65-F5344CB8AC3E}">
        <p14:creationId xmlns:p14="http://schemas.microsoft.com/office/powerpoint/2010/main" val="371781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CAT-BOOST with SMOTE oversampled data </a:t>
            </a:r>
            <a:r>
              <a:rPr lang="en-US" sz="2400" dirty="0">
                <a:solidFill>
                  <a:schemeClr val="accent1">
                    <a:lumMod val="50000"/>
                  </a:schemeClr>
                </a:solidFill>
                <a:ea typeface="+mn-lt"/>
                <a:cs typeface="+mn-lt"/>
              </a:rPr>
              <a:t>the percentage of classes are   accuracy 84%</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838530" y="613608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Cat-Boost regression SMOTE over sampler</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cs typeface="Calibri"/>
              </a:rPr>
              <a:t>SMOTE-sampler</a:t>
            </a:r>
            <a:endParaRPr lang="en-US" sz="3200" b="1" dirty="0">
              <a:solidFill>
                <a:schemeClr val="accent1">
                  <a:lumMod val="50000"/>
                </a:schemeClr>
              </a:solidFill>
            </a:endParaRPr>
          </a:p>
        </p:txBody>
      </p:sp>
      <p:pic>
        <p:nvPicPr>
          <p:cNvPr id="7" name="Picture 6" descr="A screenshot of a computer program&#10;&#10;Description automatically generated">
            <a:extLst>
              <a:ext uri="{FF2B5EF4-FFF2-40B4-BE49-F238E27FC236}">
                <a16:creationId xmlns:a16="http://schemas.microsoft.com/office/drawing/2014/main" id="{E31D067D-DF7A-B273-F719-FA038AD9D027}"/>
              </a:ext>
            </a:extLst>
          </p:cNvPr>
          <p:cNvPicPr>
            <a:picLocks noChangeAspect="1"/>
          </p:cNvPicPr>
          <p:nvPr/>
        </p:nvPicPr>
        <p:blipFill rotWithShape="1">
          <a:blip r:embed="rId3"/>
          <a:srcRect r="32852" b="735"/>
          <a:stretch/>
        </p:blipFill>
        <p:spPr>
          <a:xfrm>
            <a:off x="2896078" y="1736730"/>
            <a:ext cx="6242962" cy="4263350"/>
          </a:xfrm>
          <a:prstGeom prst="rect">
            <a:avLst/>
          </a:prstGeom>
        </p:spPr>
      </p:pic>
      <p:pic>
        <p:nvPicPr>
          <p:cNvPr id="8" name="Picture 7">
            <a:extLst>
              <a:ext uri="{FF2B5EF4-FFF2-40B4-BE49-F238E27FC236}">
                <a16:creationId xmlns:a16="http://schemas.microsoft.com/office/drawing/2014/main" id="{58064B0B-B69B-C987-A562-44330AE27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1228692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CAT-BOOST with SMOTE oversampled data with PCA </a:t>
            </a:r>
            <a:r>
              <a:rPr lang="en-US" sz="2400" dirty="0">
                <a:solidFill>
                  <a:schemeClr val="accent1">
                    <a:lumMod val="50000"/>
                  </a:schemeClr>
                </a:solidFill>
                <a:ea typeface="+mn-lt"/>
                <a:cs typeface="+mn-lt"/>
              </a:rPr>
              <a:t>the percentage of classes are   accuracy 75 % and it's worst than without PCA   84%</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553923" y="6128278"/>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Cat-Boost regression SMOTE over sampler</a:t>
            </a:r>
            <a:endParaRPr lang="en-US" dirty="0"/>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cs typeface="Calibri"/>
              </a:rPr>
              <a:t>SMOTE-sampler with PCA</a:t>
            </a:r>
            <a:endParaRPr lang="en-US" sz="3200" b="1" dirty="0">
              <a:solidFill>
                <a:schemeClr val="accent1">
                  <a:lumMod val="50000"/>
                </a:schemeClr>
              </a:solidFill>
            </a:endParaRPr>
          </a:p>
        </p:txBody>
      </p:sp>
      <p:pic>
        <p:nvPicPr>
          <p:cNvPr id="8" name="Picture 7" descr="A screenshot of a computer&#10;&#10;Description automatically generated">
            <a:extLst>
              <a:ext uri="{FF2B5EF4-FFF2-40B4-BE49-F238E27FC236}">
                <a16:creationId xmlns:a16="http://schemas.microsoft.com/office/drawing/2014/main" id="{9537856B-79BD-F6E2-F0C8-2F62EF845532}"/>
              </a:ext>
            </a:extLst>
          </p:cNvPr>
          <p:cNvPicPr>
            <a:picLocks noChangeAspect="1"/>
          </p:cNvPicPr>
          <p:nvPr/>
        </p:nvPicPr>
        <p:blipFill rotWithShape="1">
          <a:blip r:embed="rId3"/>
          <a:srcRect r="27914" b="-277"/>
          <a:stretch/>
        </p:blipFill>
        <p:spPr>
          <a:xfrm>
            <a:off x="2553923" y="1639117"/>
            <a:ext cx="6677160" cy="4336895"/>
          </a:xfrm>
          <a:prstGeom prst="rect">
            <a:avLst/>
          </a:prstGeom>
        </p:spPr>
      </p:pic>
      <p:pic>
        <p:nvPicPr>
          <p:cNvPr id="7" name="Picture 6">
            <a:extLst>
              <a:ext uri="{FF2B5EF4-FFF2-40B4-BE49-F238E27FC236}">
                <a16:creationId xmlns:a16="http://schemas.microsoft.com/office/drawing/2014/main" id="{A1B03581-3B30-D341-2C55-6942B70243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972687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50852" y="222921"/>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18005" y="761134"/>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At logistic regression algorithm with </a:t>
            </a:r>
            <a:r>
              <a:rPr lang="en-US" sz="2400" b="1" dirty="0">
                <a:solidFill>
                  <a:schemeClr val="accent1">
                    <a:lumMod val="50000"/>
                  </a:schemeClr>
                </a:solidFill>
                <a:ea typeface="Calibri"/>
                <a:cs typeface="Calibri"/>
              </a:rPr>
              <a:t>ADASYN </a:t>
            </a:r>
            <a:r>
              <a:rPr lang="en-US" sz="2400" b="1" dirty="0">
                <a:solidFill>
                  <a:schemeClr val="accent1">
                    <a:lumMod val="50000"/>
                  </a:schemeClr>
                </a:solidFill>
                <a:ea typeface="+mn-lt"/>
                <a:cs typeface="+mn-lt"/>
              </a:rPr>
              <a:t> </a:t>
            </a:r>
            <a:r>
              <a:rPr lang="en-US" sz="2400" dirty="0">
                <a:solidFill>
                  <a:schemeClr val="accent1">
                    <a:lumMod val="50000"/>
                  </a:schemeClr>
                </a:solidFill>
                <a:ea typeface="+mn-lt"/>
                <a:cs typeface="+mn-lt"/>
              </a:rPr>
              <a:t>the percentage of classes are slightly improved  it gives 65% rather than 59% with no over sampled data </a:t>
            </a:r>
            <a:endParaRPr lang="en-US" sz="2400" dirty="0">
              <a:solidFill>
                <a:schemeClr val="accent1">
                  <a:lumMod val="50000"/>
                </a:schemeClr>
              </a:solidFill>
              <a:ea typeface="Calibri"/>
              <a:cs typeface="Calibri"/>
            </a:endParaRPr>
          </a:p>
          <a:p>
            <a:pPr algn="l"/>
            <a:endParaRPr lang="en-US" dirty="0">
              <a:ea typeface="Calibri"/>
              <a:cs typeface="Calibri"/>
            </a:endParaRPr>
          </a:p>
        </p:txBody>
      </p:sp>
      <p:pic>
        <p:nvPicPr>
          <p:cNvPr id="9" name="Picture 8" descr="A screenshot of a computer&#10;&#10;Description automatically generated">
            <a:extLst>
              <a:ext uri="{FF2B5EF4-FFF2-40B4-BE49-F238E27FC236}">
                <a16:creationId xmlns:a16="http://schemas.microsoft.com/office/drawing/2014/main" id="{67AAD518-72E1-F70B-7DA1-AE27378D3BF5}"/>
              </a:ext>
            </a:extLst>
          </p:cNvPr>
          <p:cNvPicPr>
            <a:picLocks noChangeAspect="1"/>
          </p:cNvPicPr>
          <p:nvPr/>
        </p:nvPicPr>
        <p:blipFill rotWithShape="1">
          <a:blip r:embed="rId3"/>
          <a:srcRect t="42135" r="66038" b="20225"/>
          <a:stretch/>
        </p:blipFill>
        <p:spPr>
          <a:xfrm>
            <a:off x="2388920" y="1608491"/>
            <a:ext cx="7056595" cy="4393591"/>
          </a:xfrm>
          <a:prstGeom prst="rect">
            <a:avLst/>
          </a:prstGeom>
        </p:spPr>
      </p:pic>
      <p:sp>
        <p:nvSpPr>
          <p:cNvPr id="11" name="TextBox 10">
            <a:extLst>
              <a:ext uri="{FF2B5EF4-FFF2-40B4-BE49-F238E27FC236}">
                <a16:creationId xmlns:a16="http://schemas.microsoft.com/office/drawing/2014/main" id="{81C6B4A0-918E-5BD1-0AD8-2294A349C11E}"/>
              </a:ext>
            </a:extLst>
          </p:cNvPr>
          <p:cNvSpPr txBox="1"/>
          <p:nvPr/>
        </p:nvSpPr>
        <p:spPr>
          <a:xfrm>
            <a:off x="2555669" y="6192487"/>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Logistic regression with ADAYSN over sampler</a:t>
            </a:r>
            <a:endParaRPr lang="en-US" dirty="0"/>
          </a:p>
        </p:txBody>
      </p:sp>
      <p:sp>
        <p:nvSpPr>
          <p:cNvPr id="12" name="TextBox 11">
            <a:extLst>
              <a:ext uri="{FF2B5EF4-FFF2-40B4-BE49-F238E27FC236}">
                <a16:creationId xmlns:a16="http://schemas.microsoft.com/office/drawing/2014/main" id="{AA786CE3-A5DA-9745-2D8D-2DB2BCE6EEDF}"/>
              </a:ext>
            </a:extLst>
          </p:cNvPr>
          <p:cNvSpPr txBox="1"/>
          <p:nvPr/>
        </p:nvSpPr>
        <p:spPr>
          <a:xfrm>
            <a:off x="2572987" y="49480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8E53AD99-58E2-D533-4ADC-3EE022F4BCC4}"/>
              </a:ext>
            </a:extLst>
          </p:cNvPr>
          <p:cNvSpPr txBox="1"/>
          <p:nvPr/>
        </p:nvSpPr>
        <p:spPr>
          <a:xfrm>
            <a:off x="1598220" y="133598"/>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ea typeface="Calibri"/>
                <a:cs typeface="Calibri"/>
              </a:rPr>
              <a:t>ADASYN over-sampler</a:t>
            </a:r>
            <a:endParaRPr lang="en-US" sz="3200" b="1" dirty="0">
              <a:solidFill>
                <a:schemeClr val="accent1">
                  <a:lumMod val="50000"/>
                </a:schemeClr>
              </a:solidFill>
            </a:endParaRPr>
          </a:p>
        </p:txBody>
      </p:sp>
      <p:pic>
        <p:nvPicPr>
          <p:cNvPr id="7" name="Picture 6">
            <a:extLst>
              <a:ext uri="{FF2B5EF4-FFF2-40B4-BE49-F238E27FC236}">
                <a16:creationId xmlns:a16="http://schemas.microsoft.com/office/drawing/2014/main" id="{8D4A7CEA-61E8-3E1F-0240-A352A45F45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1550853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flipV="1">
            <a:off x="1998254" y="1300139"/>
            <a:ext cx="100295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97174" y="998640"/>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Logistic regression with ADASYN after applying PCA </a:t>
            </a:r>
            <a:r>
              <a:rPr lang="en-US" sz="2400" dirty="0">
                <a:solidFill>
                  <a:schemeClr val="accent1">
                    <a:lumMod val="50000"/>
                  </a:schemeClr>
                </a:solidFill>
                <a:ea typeface="+mn-lt"/>
                <a:cs typeface="+mn-lt"/>
              </a:rPr>
              <a:t>the percentage of classes didn’t improve it gives accuracy 40% rather than ADAYSN alone 65%</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384363" y="6314198"/>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Logistic regression with ADYSN over sampler after applying PCA</a:t>
            </a:r>
            <a:endParaRPr lang="en-US" dirty="0">
              <a:cs typeface="Calibri"/>
            </a:endParaRPr>
          </a:p>
        </p:txBody>
      </p:sp>
      <p:sp>
        <p:nvSpPr>
          <p:cNvPr id="8" name="TextBox 7">
            <a:extLst>
              <a:ext uri="{FF2B5EF4-FFF2-40B4-BE49-F238E27FC236}">
                <a16:creationId xmlns:a16="http://schemas.microsoft.com/office/drawing/2014/main" id="{5E098CF9-A370-FA5B-F78F-4CA2EBFE34ED}"/>
              </a:ext>
            </a:extLst>
          </p:cNvPr>
          <p:cNvSpPr txBox="1"/>
          <p:nvPr/>
        </p:nvSpPr>
        <p:spPr>
          <a:xfrm>
            <a:off x="1598220" y="242455"/>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solidFill>
                  <a:schemeClr val="accent1">
                    <a:lumMod val="50000"/>
                  </a:schemeClr>
                </a:solidFill>
                <a:ea typeface="Calibri"/>
                <a:cs typeface="Calibri"/>
              </a:rPr>
              <a:t>ADASYN over-sampler with </a:t>
            </a:r>
            <a:r>
              <a:rPr lang="en-US" sz="3200" b="1" dirty="0">
                <a:solidFill>
                  <a:schemeClr val="accent1">
                    <a:lumMod val="50000"/>
                  </a:schemeClr>
                </a:solidFill>
                <a:ea typeface="+mn-lt"/>
                <a:cs typeface="+mn-lt"/>
              </a:rPr>
              <a:t>PCA</a:t>
            </a:r>
            <a:endParaRPr lang="en-US" sz="3200" dirty="0">
              <a:solidFill>
                <a:schemeClr val="accent1">
                  <a:lumMod val="50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76E035A4-D343-BDE8-58FE-65D82E975766}"/>
              </a:ext>
            </a:extLst>
          </p:cNvPr>
          <p:cNvPicPr>
            <a:picLocks noChangeAspect="1"/>
          </p:cNvPicPr>
          <p:nvPr/>
        </p:nvPicPr>
        <p:blipFill>
          <a:blip r:embed="rId3"/>
          <a:stretch>
            <a:fillRect/>
          </a:stretch>
        </p:blipFill>
        <p:spPr>
          <a:xfrm>
            <a:off x="2614171" y="1824329"/>
            <a:ext cx="6963657" cy="4321617"/>
          </a:xfrm>
          <a:prstGeom prst="rect">
            <a:avLst/>
          </a:prstGeom>
        </p:spPr>
      </p:pic>
      <p:pic>
        <p:nvPicPr>
          <p:cNvPr id="12" name="Picture 11">
            <a:extLst>
              <a:ext uri="{FF2B5EF4-FFF2-40B4-BE49-F238E27FC236}">
                <a16:creationId xmlns:a16="http://schemas.microsoft.com/office/drawing/2014/main" id="{A5EFD0E6-5191-8C59-46AD-B51415D286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529510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flipV="1">
            <a:off x="1998254" y="1300139"/>
            <a:ext cx="100295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97174" y="998640"/>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At Random Forest algorithm with </a:t>
            </a:r>
            <a:r>
              <a:rPr lang="en-US" sz="2400" b="1" dirty="0">
                <a:solidFill>
                  <a:schemeClr val="accent1">
                    <a:lumMod val="50000"/>
                  </a:schemeClr>
                </a:solidFill>
                <a:ea typeface="Calibri"/>
                <a:cs typeface="Calibri"/>
              </a:rPr>
              <a:t>ADASYN </a:t>
            </a:r>
            <a:r>
              <a:rPr lang="en-US" sz="2400" b="1" dirty="0">
                <a:solidFill>
                  <a:schemeClr val="accent1">
                    <a:lumMod val="50000"/>
                  </a:schemeClr>
                </a:solidFill>
                <a:ea typeface="+mn-lt"/>
                <a:cs typeface="+mn-lt"/>
              </a:rPr>
              <a:t> </a:t>
            </a:r>
            <a:r>
              <a:rPr lang="en-US" sz="2400" dirty="0">
                <a:solidFill>
                  <a:schemeClr val="accent1">
                    <a:lumMod val="50000"/>
                  </a:schemeClr>
                </a:solidFill>
                <a:ea typeface="+mn-lt"/>
                <a:cs typeface="+mn-lt"/>
              </a:rPr>
              <a:t>the percentage of classes are slightly improved,  it gives 70% rather than 40% with no over sampled data </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552504" y="6207663"/>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Random Forest with ADAYSN over sampler</a:t>
            </a:r>
            <a:endParaRPr lang="en-US" dirty="0"/>
          </a:p>
        </p:txBody>
      </p:sp>
      <p:sp>
        <p:nvSpPr>
          <p:cNvPr id="8" name="TextBox 7">
            <a:extLst>
              <a:ext uri="{FF2B5EF4-FFF2-40B4-BE49-F238E27FC236}">
                <a16:creationId xmlns:a16="http://schemas.microsoft.com/office/drawing/2014/main" id="{5E098CF9-A370-FA5B-F78F-4CA2EBFE34ED}"/>
              </a:ext>
            </a:extLst>
          </p:cNvPr>
          <p:cNvSpPr txBox="1"/>
          <p:nvPr/>
        </p:nvSpPr>
        <p:spPr>
          <a:xfrm>
            <a:off x="1598220" y="242455"/>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ea typeface="Calibri"/>
                <a:cs typeface="Calibri"/>
              </a:rPr>
              <a:t>ADASYN</a:t>
            </a:r>
            <a:r>
              <a:rPr lang="en-US" sz="3200" dirty="0">
                <a:solidFill>
                  <a:schemeClr val="accent1">
                    <a:lumMod val="50000"/>
                  </a:schemeClr>
                </a:solidFill>
                <a:ea typeface="Calibri"/>
                <a:cs typeface="Calibri"/>
              </a:rPr>
              <a:t> over-sampler</a:t>
            </a:r>
            <a:endParaRPr lang="en-US" sz="3200" dirty="0">
              <a:solidFill>
                <a:schemeClr val="accent1">
                  <a:lumMod val="50000"/>
                </a:schemeClr>
              </a:solidFill>
            </a:endParaRPr>
          </a:p>
        </p:txBody>
      </p:sp>
      <p:pic>
        <p:nvPicPr>
          <p:cNvPr id="10" name="Picture 9" descr="A screenshot of a computer&#10;&#10;Description automatically generated">
            <a:extLst>
              <a:ext uri="{FF2B5EF4-FFF2-40B4-BE49-F238E27FC236}">
                <a16:creationId xmlns:a16="http://schemas.microsoft.com/office/drawing/2014/main" id="{19D0EF96-50A6-5D77-7782-EB919196C272}"/>
              </a:ext>
            </a:extLst>
          </p:cNvPr>
          <p:cNvPicPr>
            <a:picLocks noChangeAspect="1"/>
          </p:cNvPicPr>
          <p:nvPr/>
        </p:nvPicPr>
        <p:blipFill rotWithShape="1">
          <a:blip r:embed="rId3"/>
          <a:srcRect l="2561" t="33466" r="67817" b="29681"/>
          <a:stretch/>
        </p:blipFill>
        <p:spPr>
          <a:xfrm>
            <a:off x="2570950" y="1892625"/>
            <a:ext cx="7050099" cy="4235263"/>
          </a:xfrm>
          <a:prstGeom prst="rect">
            <a:avLst/>
          </a:prstGeom>
        </p:spPr>
      </p:pic>
      <p:pic>
        <p:nvPicPr>
          <p:cNvPr id="7" name="Picture 6">
            <a:extLst>
              <a:ext uri="{FF2B5EF4-FFF2-40B4-BE49-F238E27FC236}">
                <a16:creationId xmlns:a16="http://schemas.microsoft.com/office/drawing/2014/main" id="{83EEF70B-1964-FFE9-AFE7-B339828B4D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954455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flipV="1">
            <a:off x="1998254" y="1300139"/>
            <a:ext cx="100295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97174" y="998640"/>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Random Forest with </a:t>
            </a:r>
            <a:r>
              <a:rPr lang="en-US" sz="2400" b="1" dirty="0">
                <a:solidFill>
                  <a:schemeClr val="accent1">
                    <a:lumMod val="50000"/>
                  </a:schemeClr>
                </a:solidFill>
                <a:ea typeface="Calibri"/>
                <a:cs typeface="Calibri"/>
              </a:rPr>
              <a:t>ADASYN</a:t>
            </a:r>
            <a:r>
              <a:rPr lang="en-US" sz="2400" b="1" dirty="0">
                <a:solidFill>
                  <a:schemeClr val="accent1">
                    <a:lumMod val="50000"/>
                  </a:schemeClr>
                </a:solidFill>
                <a:ea typeface="+mn-lt"/>
                <a:cs typeface="+mn-lt"/>
              </a:rPr>
              <a:t> after applying PCA </a:t>
            </a:r>
            <a:r>
              <a:rPr lang="en-US" sz="2400" dirty="0">
                <a:solidFill>
                  <a:schemeClr val="accent1">
                    <a:lumMod val="50000"/>
                  </a:schemeClr>
                </a:solidFill>
                <a:ea typeface="+mn-lt"/>
                <a:cs typeface="+mn-lt"/>
              </a:rPr>
              <a:t>the percentage of classes are  improved it gives accuracy 74% rather than ADAYSN alone 70%</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384363" y="6314198"/>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Random forest with ADAYSN over sampler after applying PCA</a:t>
            </a:r>
            <a:endParaRPr lang="en-US" dirty="0">
              <a:cs typeface="Calibri"/>
            </a:endParaRPr>
          </a:p>
        </p:txBody>
      </p:sp>
      <p:sp>
        <p:nvSpPr>
          <p:cNvPr id="8" name="TextBox 7">
            <a:extLst>
              <a:ext uri="{FF2B5EF4-FFF2-40B4-BE49-F238E27FC236}">
                <a16:creationId xmlns:a16="http://schemas.microsoft.com/office/drawing/2014/main" id="{5E098CF9-A370-FA5B-F78F-4CA2EBFE34ED}"/>
              </a:ext>
            </a:extLst>
          </p:cNvPr>
          <p:cNvSpPr txBox="1"/>
          <p:nvPr/>
        </p:nvSpPr>
        <p:spPr>
          <a:xfrm>
            <a:off x="1598220" y="242455"/>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ea typeface="Calibri"/>
                <a:cs typeface="Calibri"/>
              </a:rPr>
              <a:t>ADASYN</a:t>
            </a:r>
            <a:r>
              <a:rPr lang="en-US" sz="3200" dirty="0">
                <a:solidFill>
                  <a:schemeClr val="accent1">
                    <a:lumMod val="50000"/>
                  </a:schemeClr>
                </a:solidFill>
                <a:ea typeface="Calibri"/>
                <a:cs typeface="Calibri"/>
              </a:rPr>
              <a:t> over-sampler with </a:t>
            </a:r>
            <a:r>
              <a:rPr lang="en-US" sz="3200" b="1" dirty="0">
                <a:solidFill>
                  <a:schemeClr val="accent1">
                    <a:lumMod val="50000"/>
                  </a:schemeClr>
                </a:solidFill>
                <a:ea typeface="+mn-lt"/>
                <a:cs typeface="+mn-lt"/>
              </a:rPr>
              <a:t>PCA</a:t>
            </a:r>
            <a:endParaRPr lang="en-US" sz="3200" dirty="0">
              <a:solidFill>
                <a:schemeClr val="accent1">
                  <a:lumMod val="50000"/>
                </a:schemeClr>
              </a:solidFill>
            </a:endParaRPr>
          </a:p>
        </p:txBody>
      </p:sp>
      <p:pic>
        <p:nvPicPr>
          <p:cNvPr id="9" name="Picture 8" descr="A screenshot of a computer&#10;&#10;Description automatically generated">
            <a:extLst>
              <a:ext uri="{FF2B5EF4-FFF2-40B4-BE49-F238E27FC236}">
                <a16:creationId xmlns:a16="http://schemas.microsoft.com/office/drawing/2014/main" id="{A10304B5-E308-B0E1-12FD-55288597DF06}"/>
              </a:ext>
            </a:extLst>
          </p:cNvPr>
          <p:cNvPicPr>
            <a:picLocks noChangeAspect="1"/>
          </p:cNvPicPr>
          <p:nvPr/>
        </p:nvPicPr>
        <p:blipFill>
          <a:blip r:embed="rId3"/>
          <a:stretch>
            <a:fillRect/>
          </a:stretch>
        </p:blipFill>
        <p:spPr>
          <a:xfrm>
            <a:off x="2573730" y="1914623"/>
            <a:ext cx="7044540" cy="4294110"/>
          </a:xfrm>
          <a:prstGeom prst="rect">
            <a:avLst/>
          </a:prstGeom>
        </p:spPr>
      </p:pic>
      <p:pic>
        <p:nvPicPr>
          <p:cNvPr id="7" name="Picture 6">
            <a:extLst>
              <a:ext uri="{FF2B5EF4-FFF2-40B4-BE49-F238E27FC236}">
                <a16:creationId xmlns:a16="http://schemas.microsoft.com/office/drawing/2014/main" id="{FA80A5D5-E07D-75A2-9EEA-710C61638B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209802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flipV="1">
            <a:off x="1998254" y="1300139"/>
            <a:ext cx="100295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98220" y="872641"/>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CAT_BOOST with </a:t>
            </a:r>
            <a:r>
              <a:rPr lang="en-US" sz="2400" b="1" dirty="0">
                <a:solidFill>
                  <a:schemeClr val="accent1">
                    <a:lumMod val="50000"/>
                  </a:schemeClr>
                </a:solidFill>
                <a:ea typeface="Calibri"/>
                <a:cs typeface="Calibri"/>
              </a:rPr>
              <a:t>ADASYN </a:t>
            </a:r>
            <a:r>
              <a:rPr lang="en-US" sz="2400" b="1" dirty="0">
                <a:solidFill>
                  <a:schemeClr val="accent1">
                    <a:lumMod val="50000"/>
                  </a:schemeClr>
                </a:solidFill>
                <a:ea typeface="+mn-lt"/>
                <a:cs typeface="+mn-lt"/>
              </a:rPr>
              <a:t> </a:t>
            </a:r>
            <a:r>
              <a:rPr lang="en-US" sz="2400" dirty="0">
                <a:solidFill>
                  <a:schemeClr val="accent1">
                    <a:lumMod val="50000"/>
                  </a:schemeClr>
                </a:solidFill>
                <a:ea typeface="+mn-lt"/>
                <a:cs typeface="+mn-lt"/>
              </a:rPr>
              <a:t>the percentage of classes are strong improved  it gives 81% </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383723" y="6161496"/>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CAT-BOOST with ADAYSN over sampler</a:t>
            </a:r>
            <a:endParaRPr lang="en-US" dirty="0"/>
          </a:p>
        </p:txBody>
      </p:sp>
      <p:sp>
        <p:nvSpPr>
          <p:cNvPr id="8" name="TextBox 7">
            <a:extLst>
              <a:ext uri="{FF2B5EF4-FFF2-40B4-BE49-F238E27FC236}">
                <a16:creationId xmlns:a16="http://schemas.microsoft.com/office/drawing/2014/main" id="{5E098CF9-A370-FA5B-F78F-4CA2EBFE34ED}"/>
              </a:ext>
            </a:extLst>
          </p:cNvPr>
          <p:cNvSpPr txBox="1"/>
          <p:nvPr/>
        </p:nvSpPr>
        <p:spPr>
          <a:xfrm>
            <a:off x="1598220" y="242455"/>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ea typeface="Calibri"/>
                <a:cs typeface="Calibri"/>
              </a:rPr>
              <a:t>ADASYN</a:t>
            </a:r>
            <a:r>
              <a:rPr lang="en-US" sz="3200" dirty="0">
                <a:solidFill>
                  <a:schemeClr val="accent1">
                    <a:lumMod val="50000"/>
                  </a:schemeClr>
                </a:solidFill>
                <a:ea typeface="Calibri"/>
                <a:cs typeface="Calibri"/>
              </a:rPr>
              <a:t> over-sampler</a:t>
            </a:r>
            <a:endParaRPr lang="en-US" sz="3200" dirty="0">
              <a:solidFill>
                <a:schemeClr val="accent1">
                  <a:lumMod val="50000"/>
                </a:schemeClr>
              </a:solidFill>
            </a:endParaRPr>
          </a:p>
        </p:txBody>
      </p:sp>
      <p:pic>
        <p:nvPicPr>
          <p:cNvPr id="12" name="Picture 11" descr="A screenshot of a computer&#10;&#10;Description automatically generated">
            <a:extLst>
              <a:ext uri="{FF2B5EF4-FFF2-40B4-BE49-F238E27FC236}">
                <a16:creationId xmlns:a16="http://schemas.microsoft.com/office/drawing/2014/main" id="{ABA47C96-3974-8397-2DB4-336C82CFCE51}"/>
              </a:ext>
            </a:extLst>
          </p:cNvPr>
          <p:cNvPicPr>
            <a:picLocks noChangeAspect="1"/>
          </p:cNvPicPr>
          <p:nvPr/>
        </p:nvPicPr>
        <p:blipFill rotWithShape="1">
          <a:blip r:embed="rId3"/>
          <a:srcRect l="1869" t="41314" r="68892" b="22967"/>
          <a:stretch/>
        </p:blipFill>
        <p:spPr>
          <a:xfrm>
            <a:off x="2688204" y="1730843"/>
            <a:ext cx="6815592" cy="4254516"/>
          </a:xfrm>
          <a:prstGeom prst="rect">
            <a:avLst/>
          </a:prstGeom>
        </p:spPr>
      </p:pic>
      <p:pic>
        <p:nvPicPr>
          <p:cNvPr id="7" name="Picture 6">
            <a:extLst>
              <a:ext uri="{FF2B5EF4-FFF2-40B4-BE49-F238E27FC236}">
                <a16:creationId xmlns:a16="http://schemas.microsoft.com/office/drawing/2014/main" id="{D82F40DF-A737-40F1-EFAC-B6AB0F0835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765835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flipV="1">
            <a:off x="1998254" y="1300139"/>
            <a:ext cx="1002951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dirty="0">
              <a:solidFill>
                <a:schemeClr val="tx2">
                  <a:lumMod val="50000"/>
                </a:schemeClr>
              </a:solidFill>
              <a:ea typeface="Calibri"/>
              <a:cs typeface="Calibri"/>
            </a:endParaRPr>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597174" y="998640"/>
            <a:ext cx="1027961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50000"/>
                  </a:schemeClr>
                </a:solidFill>
                <a:ea typeface="+mn-lt"/>
                <a:cs typeface="+mn-lt"/>
              </a:rPr>
              <a:t>CAT-BOOST after applying PCA </a:t>
            </a:r>
            <a:r>
              <a:rPr lang="en-US" sz="2400" dirty="0">
                <a:solidFill>
                  <a:schemeClr val="accent1">
                    <a:lumMod val="50000"/>
                  </a:schemeClr>
                </a:solidFill>
                <a:ea typeface="+mn-lt"/>
                <a:cs typeface="+mn-lt"/>
              </a:rPr>
              <a:t>the percentage of classes doesn’t improved it gives accuracy 70% rather than ADASYN alone 81%</a:t>
            </a:r>
            <a:endParaRPr lang="en-US" sz="2400" dirty="0">
              <a:solidFill>
                <a:schemeClr val="accent1">
                  <a:lumMod val="50000"/>
                </a:schemeClr>
              </a:solidFill>
              <a:ea typeface="Calibri"/>
              <a:cs typeface="Calibri"/>
            </a:endParaRPr>
          </a:p>
          <a:p>
            <a:pPr algn="l"/>
            <a:endParaRPr lang="en-US" dirty="0">
              <a:ea typeface="Calibri"/>
              <a:cs typeface="Calibri"/>
            </a:endParaRPr>
          </a:p>
        </p:txBody>
      </p:sp>
      <p:sp>
        <p:nvSpPr>
          <p:cNvPr id="11" name="TextBox 10">
            <a:extLst>
              <a:ext uri="{FF2B5EF4-FFF2-40B4-BE49-F238E27FC236}">
                <a16:creationId xmlns:a16="http://schemas.microsoft.com/office/drawing/2014/main" id="{81C6B4A0-918E-5BD1-0AD8-2294A349C11E}"/>
              </a:ext>
            </a:extLst>
          </p:cNvPr>
          <p:cNvSpPr txBox="1"/>
          <p:nvPr/>
        </p:nvSpPr>
        <p:spPr>
          <a:xfrm>
            <a:off x="2384363" y="6314198"/>
            <a:ext cx="6927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CAT-BOOST with ADASYN over sampler after applying PCA</a:t>
            </a:r>
            <a:endParaRPr lang="en-US" dirty="0">
              <a:cs typeface="Calibri"/>
            </a:endParaRPr>
          </a:p>
        </p:txBody>
      </p:sp>
      <p:sp>
        <p:nvSpPr>
          <p:cNvPr id="8" name="TextBox 7">
            <a:extLst>
              <a:ext uri="{FF2B5EF4-FFF2-40B4-BE49-F238E27FC236}">
                <a16:creationId xmlns:a16="http://schemas.microsoft.com/office/drawing/2014/main" id="{5E098CF9-A370-FA5B-F78F-4CA2EBFE34ED}"/>
              </a:ext>
            </a:extLst>
          </p:cNvPr>
          <p:cNvSpPr txBox="1"/>
          <p:nvPr/>
        </p:nvSpPr>
        <p:spPr>
          <a:xfrm>
            <a:off x="1598220" y="242455"/>
            <a:ext cx="84982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1">
                    <a:lumMod val="50000"/>
                  </a:schemeClr>
                </a:solidFill>
                <a:ea typeface="Calibri"/>
                <a:cs typeface="Calibri"/>
              </a:rPr>
              <a:t>ADASYN</a:t>
            </a:r>
            <a:r>
              <a:rPr lang="en-US" sz="3200" dirty="0">
                <a:solidFill>
                  <a:schemeClr val="accent1">
                    <a:lumMod val="50000"/>
                  </a:schemeClr>
                </a:solidFill>
                <a:ea typeface="Calibri"/>
                <a:cs typeface="Calibri"/>
              </a:rPr>
              <a:t> over-sampler with </a:t>
            </a:r>
            <a:r>
              <a:rPr lang="en-US" sz="3200" b="1" dirty="0">
                <a:solidFill>
                  <a:schemeClr val="accent1">
                    <a:lumMod val="50000"/>
                  </a:schemeClr>
                </a:solidFill>
                <a:ea typeface="+mn-lt"/>
                <a:cs typeface="+mn-lt"/>
              </a:rPr>
              <a:t>PCA</a:t>
            </a:r>
            <a:endParaRPr lang="en-US" sz="3200" dirty="0">
              <a:solidFill>
                <a:schemeClr val="accent1">
                  <a:lumMod val="50000"/>
                </a:schemeClr>
              </a:solidFill>
            </a:endParaRPr>
          </a:p>
        </p:txBody>
      </p:sp>
      <p:pic>
        <p:nvPicPr>
          <p:cNvPr id="7" name="Picture 6" descr="A screenshot of a computer screen&#10;&#10;Description automatically generated">
            <a:extLst>
              <a:ext uri="{FF2B5EF4-FFF2-40B4-BE49-F238E27FC236}">
                <a16:creationId xmlns:a16="http://schemas.microsoft.com/office/drawing/2014/main" id="{F334981E-F3E0-26B3-A0E2-2DDA1AC95276}"/>
              </a:ext>
            </a:extLst>
          </p:cNvPr>
          <p:cNvPicPr>
            <a:picLocks noChangeAspect="1"/>
          </p:cNvPicPr>
          <p:nvPr/>
        </p:nvPicPr>
        <p:blipFill>
          <a:blip r:embed="rId3"/>
          <a:stretch>
            <a:fillRect/>
          </a:stretch>
        </p:blipFill>
        <p:spPr>
          <a:xfrm>
            <a:off x="2618990" y="1851579"/>
            <a:ext cx="6797138" cy="4334050"/>
          </a:xfrm>
          <a:prstGeom prst="rect">
            <a:avLst/>
          </a:prstGeom>
        </p:spPr>
      </p:pic>
      <p:pic>
        <p:nvPicPr>
          <p:cNvPr id="9" name="Picture 8">
            <a:extLst>
              <a:ext uri="{FF2B5EF4-FFF2-40B4-BE49-F238E27FC236}">
                <a16:creationId xmlns:a16="http://schemas.microsoft.com/office/drawing/2014/main" id="{876C5AAD-B116-429A-AB09-CBE69EF02C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191845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8" name="TextBox 7">
            <a:extLst>
              <a:ext uri="{FF2B5EF4-FFF2-40B4-BE49-F238E27FC236}">
                <a16:creationId xmlns:a16="http://schemas.microsoft.com/office/drawing/2014/main" id="{5E098CF9-A370-FA5B-F78F-4CA2EBFE34ED}"/>
              </a:ext>
            </a:extLst>
          </p:cNvPr>
          <p:cNvSpPr txBox="1"/>
          <p:nvPr/>
        </p:nvSpPr>
        <p:spPr>
          <a:xfrm>
            <a:off x="2124065" y="526400"/>
            <a:ext cx="79438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accent1">
                    <a:lumMod val="50000"/>
                  </a:schemeClr>
                </a:solidFill>
                <a:cs typeface="Calibri"/>
              </a:rPr>
              <a:t>It's noticed that the best machine learning algorithm is CAT-BOOST after applying SMOTE over-sampling by accuracy 84%</a:t>
            </a:r>
            <a:endParaRPr lang="en-US" sz="2400" b="1" dirty="0">
              <a:solidFill>
                <a:schemeClr val="accent1">
                  <a:lumMod val="50000"/>
                </a:schemeClr>
              </a:solidFill>
            </a:endParaRPr>
          </a:p>
        </p:txBody>
      </p:sp>
      <p:graphicFrame>
        <p:nvGraphicFramePr>
          <p:cNvPr id="9" name="Table 8">
            <a:extLst>
              <a:ext uri="{FF2B5EF4-FFF2-40B4-BE49-F238E27FC236}">
                <a16:creationId xmlns:a16="http://schemas.microsoft.com/office/drawing/2014/main" id="{6B6EFCAF-A0BA-0362-C20F-42F0215C46AD}"/>
              </a:ext>
            </a:extLst>
          </p:cNvPr>
          <p:cNvGraphicFramePr>
            <a:graphicFrameLocks noGrp="1"/>
          </p:cNvGraphicFramePr>
          <p:nvPr>
            <p:extLst>
              <p:ext uri="{D42A27DB-BD31-4B8C-83A1-F6EECF244321}">
                <p14:modId xmlns:p14="http://schemas.microsoft.com/office/powerpoint/2010/main" val="4225219338"/>
              </p:ext>
            </p:extLst>
          </p:nvPr>
        </p:nvGraphicFramePr>
        <p:xfrm>
          <a:off x="1957741" y="1511602"/>
          <a:ext cx="8688851" cy="2393924"/>
        </p:xfrm>
        <a:graphic>
          <a:graphicData uri="http://schemas.openxmlformats.org/drawingml/2006/table">
            <a:tbl>
              <a:tblPr firstRow="1" bandRow="1">
                <a:tableStyleId>{5C22544A-7EE6-4342-B048-85BDC9FD1C3A}</a:tableStyleId>
              </a:tblPr>
              <a:tblGrid>
                <a:gridCol w="3012762">
                  <a:extLst>
                    <a:ext uri="{9D8B030D-6E8A-4147-A177-3AD203B41FA5}">
                      <a16:colId xmlns:a16="http://schemas.microsoft.com/office/drawing/2014/main" val="293085060"/>
                    </a:ext>
                  </a:extLst>
                </a:gridCol>
                <a:gridCol w="2033002">
                  <a:extLst>
                    <a:ext uri="{9D8B030D-6E8A-4147-A177-3AD203B41FA5}">
                      <a16:colId xmlns:a16="http://schemas.microsoft.com/office/drawing/2014/main" val="3880509662"/>
                    </a:ext>
                  </a:extLst>
                </a:gridCol>
                <a:gridCol w="1837049">
                  <a:extLst>
                    <a:ext uri="{9D8B030D-6E8A-4147-A177-3AD203B41FA5}">
                      <a16:colId xmlns:a16="http://schemas.microsoft.com/office/drawing/2014/main" val="852913044"/>
                    </a:ext>
                  </a:extLst>
                </a:gridCol>
                <a:gridCol w="1806038">
                  <a:extLst>
                    <a:ext uri="{9D8B030D-6E8A-4147-A177-3AD203B41FA5}">
                      <a16:colId xmlns:a16="http://schemas.microsoft.com/office/drawing/2014/main" val="2354999769"/>
                    </a:ext>
                  </a:extLst>
                </a:gridCol>
              </a:tblGrid>
              <a:tr h="598481">
                <a:tc>
                  <a:txBody>
                    <a:bodyPr/>
                    <a:lstStyle/>
                    <a:p>
                      <a:pPr algn="ctr" fontAlgn="b"/>
                      <a:r>
                        <a:rPr lang="en-US" sz="1800" b="1" dirty="0">
                          <a:effectLst/>
                        </a:rPr>
                        <a:t>data splitting on 25%</a:t>
                      </a:r>
                      <a:endParaRPr lang="en-US" sz="1800" b="1">
                        <a:effectLst/>
                        <a:latin typeface="Calibri"/>
                      </a:endParaRPr>
                    </a:p>
                  </a:txBody>
                  <a:tcPr marL="9525" marR="9525" marT="9525" anchor="b"/>
                </a:tc>
                <a:tc>
                  <a:txBody>
                    <a:bodyPr/>
                    <a:lstStyle/>
                    <a:p>
                      <a:pPr algn="ctr" fontAlgn="b"/>
                      <a:r>
                        <a:rPr lang="en-US" sz="1800" dirty="0">
                          <a:effectLst/>
                        </a:rPr>
                        <a:t>logistic regression</a:t>
                      </a:r>
                      <a:endParaRPr lang="en-US" sz="1800" dirty="0">
                        <a:effectLst/>
                        <a:latin typeface="Calibri"/>
                      </a:endParaRPr>
                    </a:p>
                  </a:txBody>
                  <a:tcPr marL="9525" marR="9525" marT="9525" anchor="b"/>
                </a:tc>
                <a:tc>
                  <a:txBody>
                    <a:bodyPr/>
                    <a:lstStyle/>
                    <a:p>
                      <a:pPr algn="ctr" fontAlgn="b"/>
                      <a:r>
                        <a:rPr lang="en-US" sz="1800" dirty="0">
                          <a:effectLst/>
                        </a:rPr>
                        <a:t>Random forest</a:t>
                      </a:r>
                      <a:endParaRPr lang="en-US" sz="1800" dirty="0">
                        <a:effectLst/>
                        <a:latin typeface="Calibri"/>
                      </a:endParaRPr>
                    </a:p>
                  </a:txBody>
                  <a:tcPr marL="9525" marR="9525" marT="9525" anchor="b"/>
                </a:tc>
                <a:tc>
                  <a:txBody>
                    <a:bodyPr/>
                    <a:lstStyle/>
                    <a:p>
                      <a:pPr algn="ctr" fontAlgn="b"/>
                      <a:r>
                        <a:rPr lang="en-US" sz="1800" dirty="0">
                          <a:effectLst/>
                        </a:rPr>
                        <a:t>XG-boost</a:t>
                      </a:r>
                      <a:endParaRPr lang="en-US" sz="1800" dirty="0">
                        <a:effectLst/>
                        <a:latin typeface="Calibri"/>
                      </a:endParaRPr>
                    </a:p>
                  </a:txBody>
                  <a:tcPr marL="9525" marR="9525" marT="9525" anchor="b"/>
                </a:tc>
                <a:extLst>
                  <a:ext uri="{0D108BD9-81ED-4DB2-BD59-A6C34878D82A}">
                    <a16:rowId xmlns:a16="http://schemas.microsoft.com/office/drawing/2014/main" val="2497666956"/>
                  </a:ext>
                </a:extLst>
              </a:tr>
              <a:tr h="598481">
                <a:tc>
                  <a:txBody>
                    <a:bodyPr/>
                    <a:lstStyle/>
                    <a:p>
                      <a:pPr algn="ctr" fontAlgn="b"/>
                      <a:r>
                        <a:rPr lang="en-US" sz="1800" b="1" dirty="0">
                          <a:effectLst/>
                        </a:rPr>
                        <a:t>No over sampled data</a:t>
                      </a:r>
                      <a:endParaRPr lang="en-US" sz="1800" b="1">
                        <a:effectLst/>
                        <a:latin typeface="Calibri"/>
                      </a:endParaRPr>
                    </a:p>
                  </a:txBody>
                  <a:tcPr marL="9525" marR="9525" marT="9525" anchor="b"/>
                </a:tc>
                <a:tc>
                  <a:txBody>
                    <a:bodyPr/>
                    <a:lstStyle/>
                    <a:p>
                      <a:pPr algn="ctr" fontAlgn="b"/>
                      <a:r>
                        <a:rPr lang="en-US" sz="1600" b="1" dirty="0">
                          <a:effectLst/>
                        </a:rPr>
                        <a:t>0.59</a:t>
                      </a:r>
                      <a:endParaRPr lang="en-US" sz="1600" b="1">
                        <a:effectLst/>
                        <a:latin typeface="Calibri"/>
                      </a:endParaRPr>
                    </a:p>
                  </a:txBody>
                  <a:tcPr marL="9525" marR="9525" marT="9525" anchor="b"/>
                </a:tc>
                <a:tc>
                  <a:txBody>
                    <a:bodyPr/>
                    <a:lstStyle/>
                    <a:p>
                      <a:pPr algn="ctr" fontAlgn="b"/>
                      <a:r>
                        <a:rPr lang="en-US" sz="1600" b="1" dirty="0">
                          <a:effectLst/>
                        </a:rPr>
                        <a:t>0.401</a:t>
                      </a:r>
                      <a:endParaRPr lang="en-US" sz="1600" b="1">
                        <a:effectLst/>
                        <a:latin typeface="Calibri"/>
                      </a:endParaRPr>
                    </a:p>
                  </a:txBody>
                  <a:tcPr marL="9525" marR="9525" marT="9525" anchor="b"/>
                </a:tc>
                <a:tc>
                  <a:txBody>
                    <a:bodyPr/>
                    <a:lstStyle/>
                    <a:p>
                      <a:pPr algn="ctr" fontAlgn="b"/>
                      <a:r>
                        <a:rPr lang="en-US" sz="1600" b="1" dirty="0">
                          <a:effectLst/>
                          <a:latin typeface="Calibri"/>
                        </a:rPr>
                        <a:t>0.63</a:t>
                      </a:r>
                    </a:p>
                  </a:txBody>
                  <a:tcPr marL="9525" marR="9525" marT="9525" anchor="b"/>
                </a:tc>
                <a:extLst>
                  <a:ext uri="{0D108BD9-81ED-4DB2-BD59-A6C34878D82A}">
                    <a16:rowId xmlns:a16="http://schemas.microsoft.com/office/drawing/2014/main" val="1403788022"/>
                  </a:ext>
                </a:extLst>
              </a:tr>
              <a:tr h="598481">
                <a:tc>
                  <a:txBody>
                    <a:bodyPr/>
                    <a:lstStyle/>
                    <a:p>
                      <a:pPr algn="ctr" fontAlgn="b"/>
                      <a:r>
                        <a:rPr lang="en-US" sz="1800" b="1" dirty="0">
                          <a:effectLst/>
                        </a:rPr>
                        <a:t>SMOTE over sampled</a:t>
                      </a:r>
                      <a:endParaRPr lang="en-US" sz="1800" b="1" dirty="0">
                        <a:effectLst/>
                        <a:latin typeface="Calibri"/>
                      </a:endParaRPr>
                    </a:p>
                  </a:txBody>
                  <a:tcPr marL="9525" marR="9525" marT="9525" anchor="b"/>
                </a:tc>
                <a:tc>
                  <a:txBody>
                    <a:bodyPr/>
                    <a:lstStyle/>
                    <a:p>
                      <a:pPr algn="ctr" fontAlgn="b"/>
                      <a:r>
                        <a:rPr lang="en-US" sz="1600" b="1" dirty="0">
                          <a:effectLst/>
                          <a:latin typeface="Calibri"/>
                        </a:rPr>
                        <a:t>0.41</a:t>
                      </a:r>
                    </a:p>
                  </a:txBody>
                  <a:tcPr marL="9525" marR="9525" marT="9525" anchor="b"/>
                </a:tc>
                <a:tc>
                  <a:txBody>
                    <a:bodyPr/>
                    <a:lstStyle/>
                    <a:p>
                      <a:pPr algn="ctr" fontAlgn="b"/>
                      <a:r>
                        <a:rPr lang="en-US" sz="1600" b="1" u="sng" dirty="0">
                          <a:effectLst/>
                          <a:latin typeface="Calibri"/>
                        </a:rPr>
                        <a:t>0.79</a:t>
                      </a:r>
                    </a:p>
                  </a:txBody>
                  <a:tcPr marL="9525" marR="9525" marT="9525" anchor="b"/>
                </a:tc>
                <a:tc>
                  <a:txBody>
                    <a:bodyPr/>
                    <a:lstStyle/>
                    <a:p>
                      <a:pPr algn="ctr" fontAlgn="b"/>
                      <a:r>
                        <a:rPr lang="en-US" sz="1600" b="1" u="sng" dirty="0">
                          <a:effectLst/>
                          <a:latin typeface="Calibri"/>
                        </a:rPr>
                        <a:t>0.84</a:t>
                      </a:r>
                    </a:p>
                  </a:txBody>
                  <a:tcPr marL="9525" marR="9525" marT="9525" anchor="b"/>
                </a:tc>
                <a:extLst>
                  <a:ext uri="{0D108BD9-81ED-4DB2-BD59-A6C34878D82A}">
                    <a16:rowId xmlns:a16="http://schemas.microsoft.com/office/drawing/2014/main" val="545697750"/>
                  </a:ext>
                </a:extLst>
              </a:tr>
              <a:tr h="598481">
                <a:tc>
                  <a:txBody>
                    <a:bodyPr/>
                    <a:lstStyle/>
                    <a:p>
                      <a:pPr algn="ctr" fontAlgn="b"/>
                      <a:r>
                        <a:rPr lang="en-US" sz="1800" b="1" dirty="0">
                          <a:effectLst/>
                        </a:rPr>
                        <a:t>ADAYSN over sampled</a:t>
                      </a:r>
                      <a:endParaRPr lang="en-US" sz="1800" b="1" dirty="0">
                        <a:effectLst/>
                        <a:latin typeface="Calibri"/>
                      </a:endParaRPr>
                    </a:p>
                  </a:txBody>
                  <a:tcPr marL="9525" marR="9525" marT="9525" anchor="b"/>
                </a:tc>
                <a:tc>
                  <a:txBody>
                    <a:bodyPr/>
                    <a:lstStyle/>
                    <a:p>
                      <a:pPr algn="ctr" fontAlgn="b"/>
                      <a:r>
                        <a:rPr lang="en-US" sz="1600" b="1" u="sng" dirty="0">
                          <a:effectLst/>
                        </a:rPr>
                        <a:t>0.6579</a:t>
                      </a:r>
                      <a:endParaRPr lang="en-US" sz="1600" b="1" u="sng" dirty="0">
                        <a:effectLst/>
                        <a:latin typeface="Calibri"/>
                      </a:endParaRPr>
                    </a:p>
                  </a:txBody>
                  <a:tcPr marL="9525" marR="9525" marT="9525" anchor="b"/>
                </a:tc>
                <a:tc>
                  <a:txBody>
                    <a:bodyPr/>
                    <a:lstStyle/>
                    <a:p>
                      <a:pPr algn="ctr" fontAlgn="b"/>
                      <a:r>
                        <a:rPr lang="en-US" sz="1600" b="1" dirty="0">
                          <a:effectLst/>
                        </a:rPr>
                        <a:t>0.701</a:t>
                      </a:r>
                      <a:endParaRPr lang="en-US" sz="1600" b="1" dirty="0">
                        <a:effectLst/>
                        <a:latin typeface="Calibri"/>
                      </a:endParaRPr>
                    </a:p>
                  </a:txBody>
                  <a:tcPr marL="9525" marR="9525" marT="9525" anchor="b"/>
                </a:tc>
                <a:tc>
                  <a:txBody>
                    <a:bodyPr/>
                    <a:lstStyle/>
                    <a:p>
                      <a:pPr algn="ctr" fontAlgn="b"/>
                      <a:r>
                        <a:rPr lang="en-US" sz="1600" b="1" dirty="0">
                          <a:effectLst/>
                        </a:rPr>
                        <a:t>0.8103</a:t>
                      </a:r>
                      <a:endParaRPr lang="en-US" sz="1600" b="1" dirty="0">
                        <a:effectLst/>
                        <a:latin typeface="Calibri"/>
                      </a:endParaRPr>
                    </a:p>
                  </a:txBody>
                  <a:tcPr marL="9525" marR="9525" marT="9525" anchor="b"/>
                </a:tc>
                <a:extLst>
                  <a:ext uri="{0D108BD9-81ED-4DB2-BD59-A6C34878D82A}">
                    <a16:rowId xmlns:a16="http://schemas.microsoft.com/office/drawing/2014/main" val="3818280616"/>
                  </a:ext>
                </a:extLst>
              </a:tr>
            </a:tbl>
          </a:graphicData>
        </a:graphic>
      </p:graphicFrame>
      <p:graphicFrame>
        <p:nvGraphicFramePr>
          <p:cNvPr id="12" name="Table 11">
            <a:extLst>
              <a:ext uri="{FF2B5EF4-FFF2-40B4-BE49-F238E27FC236}">
                <a16:creationId xmlns:a16="http://schemas.microsoft.com/office/drawing/2014/main" id="{8AA57A5C-800F-1898-2336-4AF28D7EA40A}"/>
              </a:ext>
            </a:extLst>
          </p:cNvPr>
          <p:cNvGraphicFramePr>
            <a:graphicFrameLocks noGrp="1"/>
          </p:cNvGraphicFramePr>
          <p:nvPr>
            <p:extLst>
              <p:ext uri="{D42A27DB-BD31-4B8C-83A1-F6EECF244321}">
                <p14:modId xmlns:p14="http://schemas.microsoft.com/office/powerpoint/2010/main" val="1141938871"/>
              </p:ext>
            </p:extLst>
          </p:nvPr>
        </p:nvGraphicFramePr>
        <p:xfrm>
          <a:off x="2240262" y="5034120"/>
          <a:ext cx="8123599" cy="1287244"/>
        </p:xfrm>
        <a:graphic>
          <a:graphicData uri="http://schemas.openxmlformats.org/drawingml/2006/table">
            <a:tbl>
              <a:tblPr firstRow="1" bandRow="1">
                <a:tableStyleId>{5C22544A-7EE6-4342-B048-85BDC9FD1C3A}</a:tableStyleId>
              </a:tblPr>
              <a:tblGrid>
                <a:gridCol w="3919558">
                  <a:extLst>
                    <a:ext uri="{9D8B030D-6E8A-4147-A177-3AD203B41FA5}">
                      <a16:colId xmlns:a16="http://schemas.microsoft.com/office/drawing/2014/main" val="264286740"/>
                    </a:ext>
                  </a:extLst>
                </a:gridCol>
                <a:gridCol w="1311787">
                  <a:extLst>
                    <a:ext uri="{9D8B030D-6E8A-4147-A177-3AD203B41FA5}">
                      <a16:colId xmlns:a16="http://schemas.microsoft.com/office/drawing/2014/main" val="2325553918"/>
                    </a:ext>
                  </a:extLst>
                </a:gridCol>
                <a:gridCol w="1185350">
                  <a:extLst>
                    <a:ext uri="{9D8B030D-6E8A-4147-A177-3AD203B41FA5}">
                      <a16:colId xmlns:a16="http://schemas.microsoft.com/office/drawing/2014/main" val="941937020"/>
                    </a:ext>
                  </a:extLst>
                </a:gridCol>
                <a:gridCol w="1706904">
                  <a:extLst>
                    <a:ext uri="{9D8B030D-6E8A-4147-A177-3AD203B41FA5}">
                      <a16:colId xmlns:a16="http://schemas.microsoft.com/office/drawing/2014/main" val="3835058508"/>
                    </a:ext>
                  </a:extLst>
                </a:gridCol>
              </a:tblGrid>
              <a:tr h="608516">
                <a:tc>
                  <a:txBody>
                    <a:bodyPr/>
                    <a:lstStyle/>
                    <a:p>
                      <a:pPr algn="ctr" fontAlgn="b"/>
                      <a:r>
                        <a:rPr lang="en-US" sz="1800" b="1" dirty="0">
                          <a:effectLst/>
                        </a:rPr>
                        <a:t>multi-class classification with PCA data splitting on 25%</a:t>
                      </a:r>
                      <a:endParaRPr lang="en-US" sz="1800" b="1" dirty="0">
                        <a:effectLst/>
                        <a:latin typeface="Calibri"/>
                      </a:endParaRPr>
                    </a:p>
                  </a:txBody>
                  <a:tcPr marL="9525" marR="9525" marT="9525" anchor="b"/>
                </a:tc>
                <a:tc>
                  <a:txBody>
                    <a:bodyPr/>
                    <a:lstStyle/>
                    <a:p>
                      <a:pPr algn="ctr" fontAlgn="b"/>
                      <a:r>
                        <a:rPr lang="en-US" sz="1800" b="1" dirty="0">
                          <a:effectLst/>
                        </a:rPr>
                        <a:t>logistic regression</a:t>
                      </a:r>
                      <a:endParaRPr lang="en-US" sz="1800" b="1" dirty="0">
                        <a:effectLst/>
                        <a:latin typeface="Calibri"/>
                      </a:endParaRPr>
                    </a:p>
                  </a:txBody>
                  <a:tcPr marL="9525" marR="9525" marT="9525" anchor="b"/>
                </a:tc>
                <a:tc>
                  <a:txBody>
                    <a:bodyPr/>
                    <a:lstStyle/>
                    <a:p>
                      <a:pPr algn="ctr" fontAlgn="b"/>
                      <a:r>
                        <a:rPr lang="en-US" sz="1800" b="1" dirty="0">
                          <a:effectLst/>
                        </a:rPr>
                        <a:t>Random forest</a:t>
                      </a:r>
                      <a:endParaRPr lang="en-US" sz="1800" b="1" dirty="0">
                        <a:effectLst/>
                        <a:latin typeface="Calibri"/>
                      </a:endParaRPr>
                    </a:p>
                  </a:txBody>
                  <a:tcPr marL="9525" marR="9525" marT="9525" anchor="b"/>
                </a:tc>
                <a:tc>
                  <a:txBody>
                    <a:bodyPr/>
                    <a:lstStyle/>
                    <a:p>
                      <a:pPr algn="ctr" fontAlgn="b"/>
                      <a:r>
                        <a:rPr lang="en-US" sz="1800" b="1" dirty="0">
                          <a:effectLst/>
                        </a:rPr>
                        <a:t>XG-BOOST</a:t>
                      </a:r>
                      <a:endParaRPr lang="en-US" sz="1800" b="1" dirty="0">
                        <a:effectLst/>
                        <a:latin typeface="Calibri"/>
                      </a:endParaRPr>
                    </a:p>
                  </a:txBody>
                  <a:tcPr marL="9525" marR="9525" marT="9525" anchor="b"/>
                </a:tc>
                <a:extLst>
                  <a:ext uri="{0D108BD9-81ED-4DB2-BD59-A6C34878D82A}">
                    <a16:rowId xmlns:a16="http://schemas.microsoft.com/office/drawing/2014/main" val="905039250"/>
                  </a:ext>
                </a:extLst>
              </a:tr>
              <a:tr h="339364">
                <a:tc>
                  <a:txBody>
                    <a:bodyPr/>
                    <a:lstStyle/>
                    <a:p>
                      <a:pPr algn="ctr" fontAlgn="b"/>
                      <a:r>
                        <a:rPr lang="en-US" sz="1800" b="1" dirty="0">
                          <a:effectLst/>
                        </a:rPr>
                        <a:t>SMOTE over sampled</a:t>
                      </a:r>
                      <a:endParaRPr lang="en-US" sz="1800" b="1" dirty="0">
                        <a:effectLst/>
                        <a:latin typeface="Calibri"/>
                      </a:endParaRPr>
                    </a:p>
                  </a:txBody>
                  <a:tcPr marL="9525" marR="9525" marT="9525" anchor="b"/>
                </a:tc>
                <a:tc>
                  <a:txBody>
                    <a:bodyPr/>
                    <a:lstStyle/>
                    <a:p>
                      <a:pPr algn="ctr" fontAlgn="b"/>
                      <a:r>
                        <a:rPr lang="en-US" sz="1600" b="1" u="sng" dirty="0">
                          <a:effectLst/>
                        </a:rPr>
                        <a:t>0.48</a:t>
                      </a:r>
                      <a:endParaRPr lang="en-US" sz="1600" b="1" u="sng" dirty="0">
                        <a:effectLst/>
                        <a:latin typeface="Calibri"/>
                      </a:endParaRPr>
                    </a:p>
                  </a:txBody>
                  <a:tcPr marL="9525" marR="9525" marT="9525" anchor="b"/>
                </a:tc>
                <a:tc>
                  <a:txBody>
                    <a:bodyPr/>
                    <a:lstStyle/>
                    <a:p>
                      <a:pPr algn="ctr" fontAlgn="b"/>
                      <a:r>
                        <a:rPr lang="en-US" sz="1600" b="1" u="sng" dirty="0">
                          <a:effectLst/>
                        </a:rPr>
                        <a:t>0.79</a:t>
                      </a:r>
                      <a:endParaRPr lang="en-US" sz="1600" b="1" u="sng" dirty="0">
                        <a:effectLst/>
                        <a:latin typeface="Calibri"/>
                      </a:endParaRPr>
                    </a:p>
                  </a:txBody>
                  <a:tcPr marL="9525" marR="9525" marT="9525" anchor="b"/>
                </a:tc>
                <a:tc>
                  <a:txBody>
                    <a:bodyPr/>
                    <a:lstStyle/>
                    <a:p>
                      <a:pPr algn="ctr" fontAlgn="b"/>
                      <a:r>
                        <a:rPr lang="en-US" sz="1600" b="1" u="sng" dirty="0">
                          <a:effectLst/>
                        </a:rPr>
                        <a:t>0.75</a:t>
                      </a:r>
                      <a:endParaRPr lang="en-US" sz="1600" b="1" u="sng" dirty="0">
                        <a:effectLst/>
                        <a:latin typeface="Calibri"/>
                      </a:endParaRPr>
                    </a:p>
                  </a:txBody>
                  <a:tcPr marL="9525" marR="9525" marT="9525" anchor="b"/>
                </a:tc>
                <a:extLst>
                  <a:ext uri="{0D108BD9-81ED-4DB2-BD59-A6C34878D82A}">
                    <a16:rowId xmlns:a16="http://schemas.microsoft.com/office/drawing/2014/main" val="36427830"/>
                  </a:ext>
                </a:extLst>
              </a:tr>
              <a:tr h="339364">
                <a:tc>
                  <a:txBody>
                    <a:bodyPr/>
                    <a:lstStyle/>
                    <a:p>
                      <a:pPr algn="ctr" fontAlgn="b"/>
                      <a:r>
                        <a:rPr lang="en-US" sz="1800" b="1" dirty="0">
                          <a:effectLst/>
                        </a:rPr>
                        <a:t>ADAYSN over sampled</a:t>
                      </a:r>
                      <a:endParaRPr lang="en-US" sz="1800" b="1" dirty="0">
                        <a:effectLst/>
                        <a:latin typeface="Calibri"/>
                      </a:endParaRPr>
                    </a:p>
                  </a:txBody>
                  <a:tcPr marL="9525" marR="9525" marT="9525" anchor="b"/>
                </a:tc>
                <a:tc>
                  <a:txBody>
                    <a:bodyPr/>
                    <a:lstStyle/>
                    <a:p>
                      <a:pPr algn="ctr" fontAlgn="b"/>
                      <a:r>
                        <a:rPr lang="en-US" sz="1600" b="1" dirty="0">
                          <a:effectLst/>
                        </a:rPr>
                        <a:t>0.4</a:t>
                      </a:r>
                      <a:endParaRPr lang="en-US" sz="1600" b="1" dirty="0">
                        <a:effectLst/>
                        <a:latin typeface="Calibri"/>
                      </a:endParaRPr>
                    </a:p>
                  </a:txBody>
                  <a:tcPr marL="9525" marR="9525" marT="9525" anchor="b"/>
                </a:tc>
                <a:tc>
                  <a:txBody>
                    <a:bodyPr/>
                    <a:lstStyle/>
                    <a:p>
                      <a:pPr algn="ctr" fontAlgn="b"/>
                      <a:r>
                        <a:rPr lang="en-US" sz="1600" b="1" dirty="0">
                          <a:effectLst/>
                        </a:rPr>
                        <a:t>0.74</a:t>
                      </a:r>
                      <a:endParaRPr lang="en-US" sz="1600" b="1" dirty="0">
                        <a:effectLst/>
                        <a:latin typeface="Calibri"/>
                      </a:endParaRPr>
                    </a:p>
                  </a:txBody>
                  <a:tcPr marL="9525" marR="9525" marT="9525" anchor="b"/>
                </a:tc>
                <a:tc>
                  <a:txBody>
                    <a:bodyPr/>
                    <a:lstStyle/>
                    <a:p>
                      <a:pPr algn="ctr" fontAlgn="b"/>
                      <a:r>
                        <a:rPr lang="en-US" sz="1600" b="1" dirty="0">
                          <a:effectLst/>
                        </a:rPr>
                        <a:t>0.7</a:t>
                      </a:r>
                      <a:endParaRPr lang="en-US" sz="1600" b="1" dirty="0">
                        <a:effectLst/>
                        <a:latin typeface="Calibri"/>
                      </a:endParaRPr>
                    </a:p>
                  </a:txBody>
                  <a:tcPr marL="9525" marR="9525" marT="9525" anchor="b"/>
                </a:tc>
                <a:extLst>
                  <a:ext uri="{0D108BD9-81ED-4DB2-BD59-A6C34878D82A}">
                    <a16:rowId xmlns:a16="http://schemas.microsoft.com/office/drawing/2014/main" val="3311437439"/>
                  </a:ext>
                </a:extLst>
              </a:tr>
            </a:tbl>
          </a:graphicData>
        </a:graphic>
      </p:graphicFrame>
      <p:sp>
        <p:nvSpPr>
          <p:cNvPr id="13" name="TextBox 12">
            <a:extLst>
              <a:ext uri="{FF2B5EF4-FFF2-40B4-BE49-F238E27FC236}">
                <a16:creationId xmlns:a16="http://schemas.microsoft.com/office/drawing/2014/main" id="{AC77EE25-A9E0-DEB2-2704-3A416C1B5FCD}"/>
              </a:ext>
            </a:extLst>
          </p:cNvPr>
          <p:cNvSpPr txBox="1"/>
          <p:nvPr/>
        </p:nvSpPr>
        <p:spPr>
          <a:xfrm>
            <a:off x="2589068" y="4580532"/>
            <a:ext cx="70138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Results on applying PCA with SMOTE and ADAYSN over sampler</a:t>
            </a:r>
            <a:endParaRPr lang="en-US" b="1" dirty="0"/>
          </a:p>
        </p:txBody>
      </p:sp>
      <p:pic>
        <p:nvPicPr>
          <p:cNvPr id="7" name="Picture 6">
            <a:extLst>
              <a:ext uri="{FF2B5EF4-FFF2-40B4-BE49-F238E27FC236}">
                <a16:creationId xmlns:a16="http://schemas.microsoft.com/office/drawing/2014/main" id="{C4B7013B-E2F0-C2C2-A4E3-088047EEAB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157576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877D-F7D1-89AA-491D-B9B4C0E887E1}"/>
              </a:ext>
            </a:extLst>
          </p:cNvPr>
          <p:cNvSpPr>
            <a:spLocks noGrp="1"/>
          </p:cNvSpPr>
          <p:nvPr>
            <p:ph type="title"/>
          </p:nvPr>
        </p:nvSpPr>
        <p:spPr/>
        <p:txBody>
          <a:bodyPr>
            <a:normAutofit/>
          </a:bodyPr>
          <a:lstStyle/>
          <a:p>
            <a:r>
              <a:rPr lang="en-US" sz="2800" b="1" u="sng" dirty="0"/>
              <a:t>Links to our dataset and references:</a:t>
            </a:r>
          </a:p>
        </p:txBody>
      </p:sp>
      <p:sp>
        <p:nvSpPr>
          <p:cNvPr id="3" name="Content Placeholder 2">
            <a:extLst>
              <a:ext uri="{FF2B5EF4-FFF2-40B4-BE49-F238E27FC236}">
                <a16:creationId xmlns:a16="http://schemas.microsoft.com/office/drawing/2014/main" id="{D1EDB93D-6077-6BCC-E00D-2489C1EDE759}"/>
              </a:ext>
            </a:extLst>
          </p:cNvPr>
          <p:cNvSpPr>
            <a:spLocks noGrp="1"/>
          </p:cNvSpPr>
          <p:nvPr>
            <p:ph idx="1"/>
          </p:nvPr>
        </p:nvSpPr>
        <p:spPr/>
        <p:txBody>
          <a:bodyPr>
            <a:normAutofit lnSpcReduction="10000"/>
          </a:bodyPr>
          <a:lstStyle/>
          <a:p>
            <a:r>
              <a:rPr lang="en-US" sz="2000" dirty="0"/>
              <a:t>Queens Land University dataset: </a:t>
            </a:r>
            <a:r>
              <a:rPr lang="en-US" sz="2000" dirty="0">
                <a:hlinkClick r:id="rId2"/>
              </a:rPr>
              <a:t>https://staff.itee.uq.edu.au/marius/NIDS_datasets/</a:t>
            </a:r>
            <a:endParaRPr lang="en-US" sz="2000" dirty="0"/>
          </a:p>
          <a:p>
            <a:r>
              <a:rPr lang="en-US" sz="2000" dirty="0"/>
              <a:t>. Claise, B., Sadasivan, G., Valluri, V., Djernaes, M.: Cisco systems NetFlow services export version 9 (2004)</a:t>
            </a:r>
          </a:p>
          <a:p>
            <a:r>
              <a:rPr lang="en-US" sz="2000" dirty="0"/>
              <a:t>. Mustafa, N.: Ton-</a:t>
            </a:r>
            <a:r>
              <a:rPr lang="en-US" sz="2000" dirty="0" err="1"/>
              <a:t>Iot</a:t>
            </a:r>
            <a:r>
              <a:rPr lang="en-US" sz="2000" dirty="0"/>
              <a:t> datasets (2019). </a:t>
            </a:r>
            <a:r>
              <a:rPr lang="en-US" sz="2000" dirty="0">
                <a:hlinkClick r:id="rId3"/>
              </a:rPr>
              <a:t>https://doi.org/10.21227/fesz-dm97</a:t>
            </a:r>
            <a:r>
              <a:rPr lang="en-US" sz="2000" dirty="0"/>
              <a:t>, </a:t>
            </a:r>
            <a:r>
              <a:rPr lang="en-US" sz="2000" dirty="0">
                <a:hlinkClick r:id="rId4"/>
              </a:rPr>
              <a:t>http://dx.doi.org/10.21227/fesz-dm97 </a:t>
            </a:r>
            <a:endParaRPr lang="en-US" sz="2000" dirty="0"/>
          </a:p>
          <a:p>
            <a:r>
              <a:rPr lang="en-US" sz="2000" dirty="0"/>
              <a:t>Cisco Systems: Cisco IOS NetFlow Version 9 Flow-Record Format - White Paper. </a:t>
            </a:r>
            <a:r>
              <a:rPr lang="en-US" sz="2000" dirty="0">
                <a:hlinkClick r:id="rId5"/>
              </a:rPr>
              <a:t>https://www.cisco.com/en/US/technologies/tk648/tk362/technologies_</a:t>
            </a:r>
            <a:r>
              <a:rPr lang="en-US" sz="2000" dirty="0"/>
              <a:t> white_paper09186a00800a3db9.pdf (2011</a:t>
            </a:r>
          </a:p>
          <a:p>
            <a:r>
              <a:rPr lang="en-US" sz="2000" dirty="0"/>
              <a:t>Shiravi, A., Shiravi, H., Tavallaee, M., Ghorbani, A.A.: Toward developing a systematic approach to generate benchmark datasets for intrusion detection. Computers &amp; Security 31(3), 357 – 374 (2012).</a:t>
            </a:r>
            <a:br>
              <a:rPr lang="en-US" sz="2000" dirty="0"/>
            </a:br>
            <a:r>
              <a:rPr lang="en-US" sz="2000" dirty="0">
                <a:hlinkClick r:id="rId6"/>
              </a:rPr>
              <a:t>https://doi.org/https://doi.org/10.1016/j.cose.2011.12.012</a:t>
            </a:r>
            <a:r>
              <a:rPr lang="en-US" sz="2000" dirty="0"/>
              <a:t>,</a:t>
            </a:r>
            <a:br>
              <a:rPr lang="en-US" sz="2000" dirty="0"/>
            </a:br>
            <a:r>
              <a:rPr lang="en-US" sz="2000" dirty="0">
                <a:hlinkClick r:id="rId7"/>
              </a:rPr>
              <a:t>http://www.sciencedirect.com/science/article/pii/S0167404811001672</a:t>
            </a:r>
            <a:br>
              <a:rPr lang="en-US" sz="2000" dirty="0"/>
            </a:br>
            <a:r>
              <a:rPr lang="en-US" sz="2000" dirty="0"/>
              <a:t> </a:t>
            </a:r>
          </a:p>
          <a:p>
            <a:endParaRPr lang="en-US" sz="2000" dirty="0"/>
          </a:p>
        </p:txBody>
      </p:sp>
      <p:pic>
        <p:nvPicPr>
          <p:cNvPr id="4" name="Picture 3">
            <a:extLst>
              <a:ext uri="{FF2B5EF4-FFF2-40B4-BE49-F238E27FC236}">
                <a16:creationId xmlns:a16="http://schemas.microsoft.com/office/drawing/2014/main" id="{AC043938-9BA0-EEE6-A972-A81088DAE9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703493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network&#10;&#10;Description automatically generated">
            <a:extLst>
              <a:ext uri="{FF2B5EF4-FFF2-40B4-BE49-F238E27FC236}">
                <a16:creationId xmlns:a16="http://schemas.microsoft.com/office/drawing/2014/main" id="{4D14DBA7-769C-F4FF-0851-2D632170C800}"/>
              </a:ext>
            </a:extLst>
          </p:cNvPr>
          <p:cNvPicPr>
            <a:picLocks noChangeAspect="1"/>
          </p:cNvPicPr>
          <p:nvPr/>
        </p:nvPicPr>
        <p:blipFill>
          <a:blip r:embed="rId2"/>
          <a:stretch>
            <a:fillRect/>
          </a:stretch>
        </p:blipFill>
        <p:spPr>
          <a:xfrm>
            <a:off x="8478175" y="383770"/>
            <a:ext cx="3504735" cy="4942832"/>
          </a:xfrm>
          <a:prstGeom prst="rect">
            <a:avLst/>
          </a:prstGeom>
        </p:spPr>
      </p:pic>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3"/>
          <a:srcRect l="-87" r="80222" b="293"/>
          <a:stretch/>
        </p:blipFill>
        <p:spPr>
          <a:xfrm rot="10800000">
            <a:off x="-1918" y="1541"/>
            <a:ext cx="2015330"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860825" y="918142"/>
            <a:ext cx="642204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Calibri"/>
                <a:cs typeface="Calibri"/>
              </a:rPr>
              <a:t>Abstract </a:t>
            </a:r>
          </a:p>
          <a:p>
            <a:r>
              <a:rPr lang="en-US" sz="2000" dirty="0">
                <a:ea typeface="Calibri"/>
                <a:cs typeface="Calibri"/>
              </a:rPr>
              <a:t>Network intrusion detection systems (NIDS) are the most common tool used to detect malicious attacks on a network. They help prevent the ever-increasing different attacks and provide better security for the network. </a:t>
            </a:r>
            <a:endParaRPr lang="en-US" sz="2000" dirty="0"/>
          </a:p>
        </p:txBody>
      </p:sp>
      <p:sp>
        <p:nvSpPr>
          <p:cNvPr id="3" name="TextBox 2">
            <a:extLst>
              <a:ext uri="{FF2B5EF4-FFF2-40B4-BE49-F238E27FC236}">
                <a16:creationId xmlns:a16="http://schemas.microsoft.com/office/drawing/2014/main" id="{B39CB7D9-EBBA-02F0-5BE8-83AF723824F8}"/>
              </a:ext>
            </a:extLst>
          </p:cNvPr>
          <p:cNvSpPr txBox="1"/>
          <p:nvPr/>
        </p:nvSpPr>
        <p:spPr>
          <a:xfrm>
            <a:off x="1860825" y="3262255"/>
            <a:ext cx="623561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1F497D"/>
                </a:solidFill>
                <a:latin typeface="Palatino Linotype"/>
              </a:rPr>
              <a:t>•</a:t>
            </a:r>
            <a:r>
              <a:rPr lang="en-US" sz="2000" dirty="0">
                <a:latin typeface="Palatino Linotype"/>
              </a:rPr>
              <a:t>NIDS is implemented in the form of a device or software that monitors all traffic passing through a strategic point in the network for malicious activities. </a:t>
            </a:r>
            <a:endParaRPr lang="en-US" dirty="0"/>
          </a:p>
        </p:txBody>
      </p:sp>
      <p:pic>
        <p:nvPicPr>
          <p:cNvPr id="9" name="Picture 8">
            <a:extLst>
              <a:ext uri="{FF2B5EF4-FFF2-40B4-BE49-F238E27FC236}">
                <a16:creationId xmlns:a16="http://schemas.microsoft.com/office/drawing/2014/main" id="{DECE9B7A-AEBE-DFB0-8CD5-D71C18123F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19453"/>
            <a:ext cx="830997" cy="830997"/>
          </a:xfrm>
          <a:prstGeom prst="rect">
            <a:avLst/>
          </a:prstGeom>
        </p:spPr>
      </p:pic>
    </p:spTree>
    <p:extLst>
      <p:ext uri="{BB962C8B-B14F-4D97-AF65-F5344CB8AC3E}">
        <p14:creationId xmlns:p14="http://schemas.microsoft.com/office/powerpoint/2010/main" val="1094650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2F12-5839-7624-CF2C-16F7168831CC}"/>
              </a:ext>
            </a:extLst>
          </p:cNvPr>
          <p:cNvSpPr>
            <a:spLocks noGrp="1"/>
          </p:cNvSpPr>
          <p:nvPr>
            <p:ph type="title"/>
          </p:nvPr>
        </p:nvSpPr>
        <p:spPr/>
        <p:txBody>
          <a:bodyPr/>
          <a:lstStyle/>
          <a:p>
            <a:pPr algn="ctr"/>
            <a:r>
              <a:rPr lang="en-US" dirty="0"/>
              <a:t>Thank you very much  </a:t>
            </a:r>
          </a:p>
        </p:txBody>
      </p:sp>
      <p:pic>
        <p:nvPicPr>
          <p:cNvPr id="5" name="Content Placeholder 4">
            <a:extLst>
              <a:ext uri="{FF2B5EF4-FFF2-40B4-BE49-F238E27FC236}">
                <a16:creationId xmlns:a16="http://schemas.microsoft.com/office/drawing/2014/main" id="{D6BF2B52-9B57-B968-38B1-1033CB6BFE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1580" y="1690688"/>
            <a:ext cx="5999569" cy="4595812"/>
          </a:xfrm>
        </p:spPr>
      </p:pic>
    </p:spTree>
    <p:extLst>
      <p:ext uri="{BB962C8B-B14F-4D97-AF65-F5344CB8AC3E}">
        <p14:creationId xmlns:p14="http://schemas.microsoft.com/office/powerpoint/2010/main" val="529866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592076" y="530269"/>
            <a:ext cx="10276915" cy="611449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400" dirty="0">
                <a:solidFill>
                  <a:srgbClr val="002060"/>
                </a:solidFill>
                <a:latin typeface="Palatino Linotype"/>
                <a:ea typeface="Calibri"/>
                <a:cs typeface="Calibri"/>
              </a:rPr>
              <a:t>Goals of NIDS</a:t>
            </a:r>
            <a:endParaRPr lang="en-US" dirty="0"/>
          </a:p>
          <a:p>
            <a:pPr>
              <a:lnSpc>
                <a:spcPct val="150000"/>
              </a:lnSpc>
              <a:spcAft>
                <a:spcPts val="500"/>
              </a:spcAft>
            </a:pPr>
            <a:r>
              <a:rPr lang="en-US" sz="2400" dirty="0">
                <a:solidFill>
                  <a:srgbClr val="1F497D"/>
                </a:solidFill>
                <a:latin typeface="Palatino Linotype"/>
                <a:ea typeface="Calibri"/>
                <a:cs typeface="Calibri"/>
              </a:rPr>
              <a:t>•</a:t>
            </a:r>
            <a:r>
              <a:rPr lang="en-US" sz="2800" b="1" dirty="0">
                <a:latin typeface="Palatino Linotype"/>
                <a:ea typeface="Calibri"/>
                <a:cs typeface="Calibri"/>
              </a:rPr>
              <a:t>The main goals of NIDS include:</a:t>
            </a:r>
            <a:endParaRPr lang="en-US" sz="2400" b="1" dirty="0">
              <a:ea typeface="Calibri" panose="020F0502020204030204"/>
              <a:cs typeface="Calibri" panose="020F0502020204030204"/>
            </a:endParaRPr>
          </a:p>
          <a:p>
            <a:pPr>
              <a:lnSpc>
                <a:spcPct val="150000"/>
              </a:lnSpc>
              <a:spcAft>
                <a:spcPts val="500"/>
              </a:spcAft>
            </a:pPr>
            <a:r>
              <a:rPr lang="en-US" sz="2400" dirty="0">
                <a:solidFill>
                  <a:srgbClr val="1F497D"/>
                </a:solidFill>
                <a:ea typeface="+mn-lt"/>
                <a:cs typeface="+mn-lt"/>
              </a:rPr>
              <a:t>1.</a:t>
            </a:r>
            <a:r>
              <a:rPr lang="en-US" sz="2400" dirty="0">
                <a:latin typeface="Calibri"/>
                <a:ea typeface="Calibri"/>
                <a:cs typeface="Calibri"/>
              </a:rPr>
              <a:t>Analyzing a wide variety of intrusions.</a:t>
            </a:r>
          </a:p>
          <a:p>
            <a:pPr>
              <a:lnSpc>
                <a:spcPct val="150000"/>
              </a:lnSpc>
              <a:spcAft>
                <a:spcPts val="500"/>
              </a:spcAft>
            </a:pPr>
            <a:endParaRPr lang="en-US" sz="2400" dirty="0">
              <a:latin typeface="Calibri"/>
              <a:ea typeface="Calibri"/>
              <a:cs typeface="Calibri"/>
            </a:endParaRPr>
          </a:p>
          <a:p>
            <a:pPr>
              <a:lnSpc>
                <a:spcPct val="150000"/>
              </a:lnSpc>
              <a:spcAft>
                <a:spcPts val="500"/>
              </a:spcAft>
            </a:pPr>
            <a:r>
              <a:rPr lang="en-US" sz="2400" dirty="0">
                <a:solidFill>
                  <a:srgbClr val="1F497D"/>
                </a:solidFill>
                <a:ea typeface="+mn-lt"/>
                <a:cs typeface="+mn-lt"/>
              </a:rPr>
              <a:t>2.</a:t>
            </a:r>
            <a:r>
              <a:rPr lang="en-US" sz="2400" dirty="0">
                <a:latin typeface="Calibri"/>
                <a:ea typeface="Calibri"/>
                <a:cs typeface="Calibri"/>
              </a:rPr>
              <a:t>Detect intrusions in timely fashion.</a:t>
            </a:r>
          </a:p>
          <a:p>
            <a:pPr>
              <a:lnSpc>
                <a:spcPct val="150000"/>
              </a:lnSpc>
              <a:spcAft>
                <a:spcPts val="500"/>
              </a:spcAft>
            </a:pPr>
            <a:endParaRPr lang="en-US" sz="2400" dirty="0">
              <a:latin typeface="Calibri"/>
              <a:ea typeface="Calibri"/>
              <a:cs typeface="Calibri"/>
            </a:endParaRPr>
          </a:p>
          <a:p>
            <a:pPr>
              <a:lnSpc>
                <a:spcPct val="150000"/>
              </a:lnSpc>
              <a:spcAft>
                <a:spcPts val="500"/>
              </a:spcAft>
            </a:pPr>
            <a:r>
              <a:rPr lang="en-US" sz="2400" dirty="0">
                <a:solidFill>
                  <a:srgbClr val="1F497D"/>
                </a:solidFill>
                <a:ea typeface="+mn-lt"/>
                <a:cs typeface="+mn-lt"/>
              </a:rPr>
              <a:t>3.</a:t>
            </a:r>
            <a:r>
              <a:rPr lang="en-US" sz="2400" dirty="0">
                <a:latin typeface="Calibri"/>
                <a:ea typeface="Calibri"/>
                <a:cs typeface="Calibri"/>
              </a:rPr>
              <a:t>Present the analysis in a simple, easy-to-understand format.</a:t>
            </a:r>
          </a:p>
          <a:p>
            <a:pPr>
              <a:lnSpc>
                <a:spcPct val="150000"/>
              </a:lnSpc>
              <a:spcAft>
                <a:spcPts val="500"/>
              </a:spcAft>
            </a:pPr>
            <a:endParaRPr lang="en-US" sz="2400" dirty="0">
              <a:solidFill>
                <a:srgbClr val="1F497D"/>
              </a:solidFill>
              <a:ea typeface="+mn-lt"/>
              <a:cs typeface="+mn-lt"/>
            </a:endParaRPr>
          </a:p>
          <a:p>
            <a:pPr>
              <a:lnSpc>
                <a:spcPct val="150000"/>
              </a:lnSpc>
              <a:spcAft>
                <a:spcPts val="500"/>
              </a:spcAft>
            </a:pPr>
            <a:r>
              <a:rPr lang="en-US" sz="2400" dirty="0">
                <a:solidFill>
                  <a:srgbClr val="1F497D"/>
                </a:solidFill>
                <a:ea typeface="+mn-lt"/>
                <a:cs typeface="+mn-lt"/>
              </a:rPr>
              <a:t>4. </a:t>
            </a:r>
            <a:r>
              <a:rPr lang="en-US" sz="2400" dirty="0">
                <a:latin typeface="Calibri"/>
                <a:ea typeface="+mn-lt"/>
                <a:cs typeface="Calibri"/>
              </a:rPr>
              <a:t>High</a:t>
            </a:r>
            <a:r>
              <a:rPr lang="en-US" sz="2400" dirty="0">
                <a:latin typeface="Calibri"/>
                <a:ea typeface="Calibri"/>
                <a:cs typeface="Calibri"/>
              </a:rPr>
              <a:t> accuracy in detection</a:t>
            </a:r>
          </a:p>
          <a:p>
            <a:pPr>
              <a:spcAft>
                <a:spcPts val="500"/>
              </a:spcAft>
            </a:pPr>
            <a:endParaRPr lang="en-US" sz="2000" dirty="0">
              <a:ea typeface="Calibri"/>
              <a:cs typeface="Calibri"/>
            </a:endParaRPr>
          </a:p>
        </p:txBody>
      </p:sp>
      <p:pic>
        <p:nvPicPr>
          <p:cNvPr id="3" name="Picture 2">
            <a:extLst>
              <a:ext uri="{FF2B5EF4-FFF2-40B4-BE49-F238E27FC236}">
                <a16:creationId xmlns:a16="http://schemas.microsoft.com/office/drawing/2014/main" id="{EF31C6BE-C986-E9A7-C249-D1A2F129FD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410382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926041" y="1444343"/>
            <a:ext cx="53760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endParaRPr lang="en-US" sz="32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482065" y="402966"/>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rgbClr val="002060"/>
                </a:solidFill>
                <a:latin typeface="Palatino Linotype"/>
                <a:ea typeface="Calibri"/>
                <a:cs typeface="Calibri"/>
              </a:rPr>
              <a:t>NIDS with Machine Learning</a:t>
            </a:r>
            <a:endParaRPr lang="en-US" dirty="0"/>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50852" y="1516025"/>
            <a:ext cx="9739343"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sz="2000" dirty="0">
                <a:solidFill>
                  <a:srgbClr val="1F497D"/>
                </a:solidFill>
                <a:latin typeface="Calibri"/>
                <a:cs typeface="Calibri"/>
              </a:rPr>
              <a:t>• </a:t>
            </a:r>
            <a:r>
              <a:rPr lang="en-US" sz="2000" dirty="0">
                <a:latin typeface="Calibri"/>
                <a:cs typeface="Calibri"/>
              </a:rPr>
              <a:t>Enormous increase in network traffic in recent years and the resulting security threats are posing many challenges for detecting malicious network intrusions.</a:t>
            </a:r>
          </a:p>
          <a:p>
            <a:pPr>
              <a:lnSpc>
                <a:spcPct val="200000"/>
              </a:lnSpc>
            </a:pPr>
            <a:r>
              <a:rPr lang="en-US" sz="2000" dirty="0">
                <a:solidFill>
                  <a:srgbClr val="1F497D"/>
                </a:solidFill>
                <a:latin typeface="Calibri"/>
                <a:cs typeface="Calibri"/>
              </a:rPr>
              <a:t>• </a:t>
            </a:r>
            <a:r>
              <a:rPr lang="en-US" sz="2000" dirty="0">
                <a:latin typeface="Calibri"/>
                <a:cs typeface="Calibri"/>
              </a:rPr>
              <a:t>To address these challenges, ML and DL-based NIDS have been implemented for detecting network intrusions.</a:t>
            </a:r>
          </a:p>
          <a:p>
            <a:pPr>
              <a:lnSpc>
                <a:spcPct val="200000"/>
              </a:lnSpc>
            </a:pPr>
            <a:r>
              <a:rPr lang="en-US" sz="2000" dirty="0">
                <a:solidFill>
                  <a:srgbClr val="1F497D"/>
                </a:solidFill>
                <a:latin typeface="Calibri"/>
                <a:cs typeface="Calibri"/>
              </a:rPr>
              <a:t>• </a:t>
            </a:r>
            <a:r>
              <a:rPr lang="en-US" sz="2000" dirty="0">
                <a:latin typeface="Calibri"/>
                <a:cs typeface="Calibri"/>
              </a:rPr>
              <a:t>Anomaly detection has been the main focus of these methods, due to the potential for detecting new types of attacks.</a:t>
            </a:r>
            <a:endParaRPr lang="en-US" dirty="0"/>
          </a:p>
          <a:p>
            <a:pPr algn="l"/>
            <a:endParaRPr lang="en-US" dirty="0">
              <a:ea typeface="Calibri"/>
              <a:cs typeface="Calibri"/>
            </a:endParaRPr>
          </a:p>
        </p:txBody>
      </p:sp>
      <p:pic>
        <p:nvPicPr>
          <p:cNvPr id="7" name="Picture 6">
            <a:extLst>
              <a:ext uri="{FF2B5EF4-FFF2-40B4-BE49-F238E27FC236}">
                <a16:creationId xmlns:a16="http://schemas.microsoft.com/office/drawing/2014/main" id="{6318BC07-BA49-9BF0-91BD-6FC6C5DBA3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2078966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DA69-A565-519A-68BD-4892B7955BC6}"/>
              </a:ext>
            </a:extLst>
          </p:cNvPr>
          <p:cNvSpPr>
            <a:spLocks noGrp="1"/>
          </p:cNvSpPr>
          <p:nvPr>
            <p:ph type="title"/>
          </p:nvPr>
        </p:nvSpPr>
        <p:spPr>
          <a:xfrm>
            <a:off x="759759" y="1279324"/>
            <a:ext cx="10515600" cy="1226602"/>
          </a:xfrm>
        </p:spPr>
        <p:txBody>
          <a:bodyPr>
            <a:normAutofit fontScale="90000"/>
          </a:bodyPr>
          <a:lstStyle/>
          <a:p>
            <a:br>
              <a:rPr lang="en-US" dirty="0">
                <a:ea typeface="Calibri Light"/>
                <a:cs typeface="Calibri Light"/>
              </a:rPr>
            </a:br>
            <a:endParaRPr lang="en-US" dirty="0">
              <a:ea typeface="Calibri Light"/>
              <a:cs typeface="Calibri Light"/>
            </a:endParaRPr>
          </a:p>
        </p:txBody>
      </p:sp>
      <p:pic>
        <p:nvPicPr>
          <p:cNvPr id="4" name="Content Placeholder 3" descr="A blue and white hexagon with a lock&#10;&#10;Description automatically generated">
            <a:extLst>
              <a:ext uri="{FF2B5EF4-FFF2-40B4-BE49-F238E27FC236}">
                <a16:creationId xmlns:a16="http://schemas.microsoft.com/office/drawing/2014/main" id="{7EA0D831-8E6E-47B7-AAD4-3B272FB65560}"/>
              </a:ext>
            </a:extLst>
          </p:cNvPr>
          <p:cNvPicPr>
            <a:picLocks noGrp="1" noChangeAspect="1"/>
          </p:cNvPicPr>
          <p:nvPr>
            <p:ph idx="1"/>
          </p:nvPr>
        </p:nvPicPr>
        <p:blipFill rotWithShape="1">
          <a:blip r:embed="rId2"/>
          <a:srcRect l="-87" r="80222" b="293"/>
          <a:stretch/>
        </p:blipFill>
        <p:spPr>
          <a:xfrm rot="10800000">
            <a:off x="-1917" y="1541"/>
            <a:ext cx="1746389" cy="6735796"/>
          </a:xfrm>
        </p:spPr>
      </p:pic>
      <p:sp>
        <p:nvSpPr>
          <p:cNvPr id="5" name="TextBox 4">
            <a:extLst>
              <a:ext uri="{FF2B5EF4-FFF2-40B4-BE49-F238E27FC236}">
                <a16:creationId xmlns:a16="http://schemas.microsoft.com/office/drawing/2014/main" id="{A176C466-FA02-9817-AB55-A8C93B6E4C36}"/>
              </a:ext>
            </a:extLst>
          </p:cNvPr>
          <p:cNvSpPr txBox="1"/>
          <p:nvPr/>
        </p:nvSpPr>
        <p:spPr>
          <a:xfrm>
            <a:off x="1744473" y="4498400"/>
            <a:ext cx="4709593" cy="21441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000"/>
              </a:spcAft>
              <a:buFont typeface="Wingdings"/>
              <a:buChar char="§"/>
            </a:pPr>
            <a:r>
              <a:rPr lang="en-US" sz="2000" dirty="0">
                <a:ea typeface="Calibri"/>
                <a:cs typeface="Calibri"/>
              </a:rPr>
              <a:t>Machine learning models that applied :</a:t>
            </a:r>
          </a:p>
          <a:p>
            <a:pPr marL="457200" indent="-457200">
              <a:spcAft>
                <a:spcPts val="1000"/>
              </a:spcAft>
              <a:buFont typeface="Wingdings"/>
              <a:buChar char="v"/>
            </a:pPr>
            <a:r>
              <a:rPr lang="en-US" sz="2000" dirty="0">
                <a:ea typeface="Calibri"/>
                <a:cs typeface="Calibri"/>
              </a:rPr>
              <a:t>Logistic regression </a:t>
            </a:r>
          </a:p>
          <a:p>
            <a:pPr marL="457200" indent="-457200">
              <a:spcAft>
                <a:spcPts val="1000"/>
              </a:spcAft>
              <a:buFont typeface="Wingdings"/>
              <a:buChar char="v"/>
            </a:pPr>
            <a:r>
              <a:rPr lang="en-US" sz="2000" dirty="0">
                <a:ea typeface="Calibri"/>
                <a:cs typeface="Calibri"/>
              </a:rPr>
              <a:t>Random forest</a:t>
            </a:r>
          </a:p>
          <a:p>
            <a:pPr marL="457200" indent="-457200">
              <a:spcAft>
                <a:spcPts val="1000"/>
              </a:spcAft>
              <a:buFont typeface="Wingdings"/>
              <a:buChar char="v"/>
            </a:pPr>
            <a:r>
              <a:rPr lang="en-US" sz="2000" dirty="0">
                <a:ea typeface="Calibri"/>
                <a:cs typeface="Calibri"/>
              </a:rPr>
              <a:t>XG-Boost </a:t>
            </a:r>
          </a:p>
          <a:p>
            <a:pPr marL="342900" indent="-342900">
              <a:spcAft>
                <a:spcPts val="1000"/>
              </a:spcAft>
              <a:buFont typeface="Wingdings"/>
              <a:buChar char="v"/>
            </a:pPr>
            <a:endParaRPr lang="en-US" sz="2000" dirty="0">
              <a:ea typeface="Calibri"/>
              <a:cs typeface="Calibri"/>
            </a:endParaRPr>
          </a:p>
        </p:txBody>
      </p:sp>
      <p:sp>
        <p:nvSpPr>
          <p:cNvPr id="6" name="TextBox 5">
            <a:extLst>
              <a:ext uri="{FF2B5EF4-FFF2-40B4-BE49-F238E27FC236}">
                <a16:creationId xmlns:a16="http://schemas.microsoft.com/office/drawing/2014/main" id="{335F13FE-E095-C795-4423-731F631312ED}"/>
              </a:ext>
            </a:extLst>
          </p:cNvPr>
          <p:cNvSpPr txBox="1"/>
          <p:nvPr/>
        </p:nvSpPr>
        <p:spPr>
          <a:xfrm>
            <a:off x="1744473" y="202106"/>
            <a:ext cx="102769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dirty="0">
                <a:solidFill>
                  <a:srgbClr val="002060"/>
                </a:solidFill>
                <a:latin typeface="Palatino Linotype"/>
                <a:ea typeface="Calibri"/>
                <a:cs typeface="Calibri"/>
              </a:rPr>
              <a:t>NIDS with Machine Learning</a:t>
            </a:r>
            <a:endParaRPr lang="en-US" dirty="0"/>
          </a:p>
          <a:p>
            <a:pPr>
              <a:spcAft>
                <a:spcPts val="500"/>
              </a:spcAft>
            </a:pPr>
            <a:endParaRPr lang="en-US" sz="2000" dirty="0">
              <a:ea typeface="Calibri"/>
              <a:cs typeface="Calibri"/>
            </a:endParaRPr>
          </a:p>
        </p:txBody>
      </p:sp>
      <p:sp>
        <p:nvSpPr>
          <p:cNvPr id="3" name="TextBox 2">
            <a:extLst>
              <a:ext uri="{FF2B5EF4-FFF2-40B4-BE49-F238E27FC236}">
                <a16:creationId xmlns:a16="http://schemas.microsoft.com/office/drawing/2014/main" id="{3E7A0B75-05A5-16D3-462B-056328A438D8}"/>
              </a:ext>
            </a:extLst>
          </p:cNvPr>
          <p:cNvSpPr txBox="1"/>
          <p:nvPr/>
        </p:nvSpPr>
        <p:spPr>
          <a:xfrm>
            <a:off x="1745316" y="1157007"/>
            <a:ext cx="8950698"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latin typeface="Palatino Linotype"/>
            </a:endParaRPr>
          </a:p>
          <a:p>
            <a:pPr algn="l"/>
            <a:endParaRPr lang="en-US" dirty="0">
              <a:ea typeface="Calibri"/>
              <a:cs typeface="Calibri"/>
            </a:endParaRPr>
          </a:p>
        </p:txBody>
      </p:sp>
      <p:pic>
        <p:nvPicPr>
          <p:cNvPr id="7" name="Picture 6" descr="A diagram of a system&#10;&#10;Description automatically generated">
            <a:extLst>
              <a:ext uri="{FF2B5EF4-FFF2-40B4-BE49-F238E27FC236}">
                <a16:creationId xmlns:a16="http://schemas.microsoft.com/office/drawing/2014/main" id="{AD7C824E-18B7-8DD6-B794-D72DD9CEA256}"/>
              </a:ext>
            </a:extLst>
          </p:cNvPr>
          <p:cNvPicPr>
            <a:picLocks noChangeAspect="1"/>
          </p:cNvPicPr>
          <p:nvPr/>
        </p:nvPicPr>
        <p:blipFill>
          <a:blip r:embed="rId3"/>
          <a:stretch>
            <a:fillRect/>
          </a:stretch>
        </p:blipFill>
        <p:spPr>
          <a:xfrm>
            <a:off x="2516843" y="1411550"/>
            <a:ext cx="8811154" cy="2920753"/>
          </a:xfrm>
          <a:prstGeom prst="rect">
            <a:avLst/>
          </a:prstGeom>
        </p:spPr>
      </p:pic>
      <p:pic>
        <p:nvPicPr>
          <p:cNvPr id="8" name="Picture 7">
            <a:extLst>
              <a:ext uri="{FF2B5EF4-FFF2-40B4-BE49-F238E27FC236}">
                <a16:creationId xmlns:a16="http://schemas.microsoft.com/office/drawing/2014/main" id="{185E63F3-5EBE-C27E-DB46-D8C9B19F16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9860" y="5745998"/>
            <a:ext cx="830997" cy="830997"/>
          </a:xfrm>
          <a:prstGeom prst="rect">
            <a:avLst/>
          </a:prstGeom>
        </p:spPr>
      </p:pic>
    </p:spTree>
    <p:extLst>
      <p:ext uri="{BB962C8B-B14F-4D97-AF65-F5344CB8AC3E}">
        <p14:creationId xmlns:p14="http://schemas.microsoft.com/office/powerpoint/2010/main" val="319790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5B68-7D09-C024-D0AB-646FC41FBB9E}"/>
              </a:ext>
            </a:extLst>
          </p:cNvPr>
          <p:cNvSpPr>
            <a:spLocks noGrp="1"/>
          </p:cNvSpPr>
          <p:nvPr>
            <p:ph type="title"/>
          </p:nvPr>
        </p:nvSpPr>
        <p:spPr/>
        <p:txBody>
          <a:bodyPr/>
          <a:lstStyle/>
          <a:p>
            <a:endParaRPr lang="en-US"/>
          </a:p>
        </p:txBody>
      </p:sp>
      <p:pic>
        <p:nvPicPr>
          <p:cNvPr id="6" name="Content Placeholder 5" descr="A blue and white hexagon with a lock&#10;&#10;Description automatically generated">
            <a:extLst>
              <a:ext uri="{FF2B5EF4-FFF2-40B4-BE49-F238E27FC236}">
                <a16:creationId xmlns:a16="http://schemas.microsoft.com/office/drawing/2014/main" id="{F051166F-3CF1-DC20-1A20-91853B9E94E3}"/>
              </a:ext>
            </a:extLst>
          </p:cNvPr>
          <p:cNvPicPr>
            <a:picLocks noGrp="1" noChangeAspect="1"/>
          </p:cNvPicPr>
          <p:nvPr>
            <p:ph idx="1"/>
          </p:nvPr>
        </p:nvPicPr>
        <p:blipFill rotWithShape="1">
          <a:blip r:embed="rId2"/>
          <a:srcRect l="30981" t="-69" r="141" b="268"/>
          <a:stretch/>
        </p:blipFill>
        <p:spPr>
          <a:xfrm>
            <a:off x="-990" y="-67054"/>
            <a:ext cx="12188766" cy="6994208"/>
          </a:xfrm>
          <a:ln>
            <a:solidFill>
              <a:srgbClr val="4472C4"/>
            </a:solidFill>
          </a:ln>
        </p:spPr>
      </p:pic>
      <p:sp>
        <p:nvSpPr>
          <p:cNvPr id="8" name="TextBox 7">
            <a:extLst>
              <a:ext uri="{FF2B5EF4-FFF2-40B4-BE49-F238E27FC236}">
                <a16:creationId xmlns:a16="http://schemas.microsoft.com/office/drawing/2014/main" id="{85F77F47-29BB-C242-3773-438C1270921A}"/>
              </a:ext>
            </a:extLst>
          </p:cNvPr>
          <p:cNvSpPr txBox="1"/>
          <p:nvPr/>
        </p:nvSpPr>
        <p:spPr>
          <a:xfrm>
            <a:off x="2338121" y="2788648"/>
            <a:ext cx="846032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dirty="0">
                <a:solidFill>
                  <a:schemeClr val="bg1"/>
                </a:solidFill>
                <a:latin typeface="Calibri"/>
                <a:ea typeface="Calibri"/>
                <a:cs typeface="Calibri"/>
              </a:rPr>
              <a:t>Data Exploration</a:t>
            </a:r>
          </a:p>
          <a:p>
            <a:pPr algn="l"/>
            <a:endParaRPr lang="en-US" dirty="0">
              <a:ea typeface="Calibri"/>
              <a:cs typeface="Calibri"/>
            </a:endParaRPr>
          </a:p>
        </p:txBody>
      </p:sp>
    </p:spTree>
    <p:extLst>
      <p:ext uri="{BB962C8B-B14F-4D97-AF65-F5344CB8AC3E}">
        <p14:creationId xmlns:p14="http://schemas.microsoft.com/office/powerpoint/2010/main" val="1486308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437</TotalTime>
  <Words>2387</Words>
  <Application>Microsoft Office PowerPoint</Application>
  <PresentationFormat>Widescreen</PresentationFormat>
  <Paragraphs>271</Paragraphs>
  <Slides>50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Palatino Linotype</vt:lpstr>
      <vt:lpstr>Wingdings</vt:lpstr>
      <vt:lpstr>office theme</vt:lpstr>
      <vt:lpstr>PowerPoint Presentation</vt:lpstr>
      <vt:lpstr>Supervised by Dr.Maggie Ezzat</vt:lpstr>
      <vt:lpstr>PowerPoint Presentation</vt:lpstr>
      <vt:lpstr>PowerPoint Presentation</vt:lpstr>
      <vt:lpstr>PowerPoint Presentation</vt:lpstr>
      <vt:lpstr> </vt:lpstr>
      <vt:lpstr> </vt:lpstr>
      <vt:lpstr> </vt:lpstr>
      <vt:lpstr>PowerPoint Presentation</vt:lpstr>
      <vt:lpstr> </vt:lpstr>
      <vt:lpstr> </vt:lpstr>
      <vt:lpstr>PowerPoint Presentation</vt:lpstr>
      <vt:lpstr> </vt:lpstr>
      <vt:lpstr> </vt:lpstr>
      <vt:lpstr> </vt:lpstr>
      <vt:lpstr> </vt:lpstr>
      <vt:lpstr> </vt:lpstr>
      <vt:lpstr>PowerPoint Presentation</vt:lpstr>
      <vt:lpstr>Data Preprocessing(Duplicates)</vt:lpstr>
      <vt:lpstr> </vt:lpstr>
      <vt:lpstr> </vt:lpstr>
      <vt:lpstr>PowerPoint Presentation</vt:lpstr>
      <vt:lpstr> </vt:lpstr>
      <vt:lpstr> </vt:lpstr>
      <vt:lpstr> </vt:lpstr>
      <vt:lpstr>PowerPoint Presentation</vt:lpstr>
      <vt:lpstr> </vt:lpstr>
      <vt:lpstr>PowerPoint Presentation</vt:lpstr>
      <vt:lpstr>PowerPoint Presentation</vt:lpstr>
      <vt:lpstr>PowerPoint Presentation</vt:lpstr>
      <vt:lpstr>PowerPoint Presentation</vt:lpstr>
      <vt:lpstr> </vt:lpstr>
      <vt:lpstr>PowerPoint Presentation</vt:lpstr>
      <vt:lpstr> </vt:lpstr>
      <vt:lpstr> </vt:lpstr>
      <vt:lpstr> </vt:lpstr>
      <vt:lpstr> </vt:lpstr>
      <vt:lpstr> </vt:lpstr>
      <vt:lpstr> </vt:lpstr>
      <vt:lpstr> </vt:lpstr>
      <vt:lpstr> </vt:lpstr>
      <vt:lpstr> </vt:lpstr>
      <vt:lpstr>PowerPoint Presentation</vt:lpstr>
      <vt:lpstr> </vt:lpstr>
      <vt:lpstr>PowerPoint Presentation</vt:lpstr>
      <vt:lpstr> </vt:lpstr>
      <vt:lpstr> </vt:lpstr>
      <vt:lpstr>PowerPoint Presentation</vt:lpstr>
      <vt:lpstr>Links to our dataset and references:</vt:lpstr>
      <vt:lpstr>Thank you very much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Khaled</dc:creator>
  <cp:lastModifiedBy>greenhornet96.kb@gmail.com</cp:lastModifiedBy>
  <cp:revision>1883</cp:revision>
  <dcterms:created xsi:type="dcterms:W3CDTF">2023-08-26T15:07:05Z</dcterms:created>
  <dcterms:modified xsi:type="dcterms:W3CDTF">2023-09-02T09:37:23Z</dcterms:modified>
</cp:coreProperties>
</file>